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81"/>
  </p:sldMasterIdLst>
  <p:notesMasterIdLst>
    <p:notesMasterId r:id="rId96"/>
  </p:notesMasterIdLst>
  <p:handoutMasterIdLst>
    <p:handoutMasterId r:id="rId97"/>
  </p:handoutMasterIdLst>
  <p:sldIdLst>
    <p:sldId id="529" r:id="rId82"/>
    <p:sldId id="776" r:id="rId83"/>
    <p:sldId id="2221" r:id="rId84"/>
    <p:sldId id="4317" r:id="rId85"/>
    <p:sldId id="644" r:id="rId86"/>
    <p:sldId id="4316" r:id="rId87"/>
    <p:sldId id="4315" r:id="rId88"/>
    <p:sldId id="2012" r:id="rId89"/>
    <p:sldId id="273" r:id="rId90"/>
    <p:sldId id="2029" r:id="rId91"/>
    <p:sldId id="4314" r:id="rId92"/>
    <p:sldId id="716" r:id="rId93"/>
    <p:sldId id="2243" r:id="rId94"/>
    <p:sldId id="722" r:id="rId9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DA5E3507-7E52-40E7-A22D-F595629EAB02}">
          <p14:sldIdLst>
            <p14:sldId id="529"/>
            <p14:sldId id="776"/>
            <p14:sldId id="2221"/>
            <p14:sldId id="4317"/>
            <p14:sldId id="644"/>
            <p14:sldId id="4316"/>
            <p14:sldId id="4315"/>
            <p14:sldId id="2012"/>
            <p14:sldId id="273"/>
            <p14:sldId id="2029"/>
            <p14:sldId id="4314"/>
            <p14:sldId id="716"/>
            <p14:sldId id="2243"/>
            <p14:sldId id="722"/>
          </p14:sldIdLst>
        </p14:section>
        <p14:section name="Coal Mines" id="{1E2AB820-3A66-4F8E-B5A8-C2BBE6AED615}">
          <p14:sldIdLst/>
        </p14:section>
        <p14:section name="Oil &amp; NG" id="{F3536E80-4AB0-4361-A643-783338C43EBF}">
          <p14:sldIdLst/>
        </p14:section>
        <p14:section name="Agriculture" id="{56E18C24-4EED-4A59-B980-2BBFB434FA63}">
          <p14:sldIdLst/>
        </p14:section>
        <p14:section name="Waste" id="{5E81566C-A493-4358-95BF-328629C0EAB8}">
          <p14:sldIdLst/>
        </p14:section>
        <p14:section name="RNG" id="{198AADC3-1DEF-4906-B2CB-735FDA8FCC77}">
          <p14:sldIdLst/>
        </p14:section>
        <p14:section name="Tools &amp; Resources" id="{59C9E4AE-7072-422A-BADD-5224EF01A38E}">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46420C-CC02-39A9-7956-85EB07614652}" name="Blackman, Jerome (he/him/his)" initials="B(" userId="S::blackman.jerome@epa.gov::50333352-a5bd-4f35-8647-2ec77e7b70b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enassian, Sarah" initials="MS [2]" lastIdx="1" clrIdx="6">
    <p:extLst>
      <p:ext uri="{19B8F6BF-5375-455C-9EA6-DF929625EA0E}">
        <p15:presenceInfo xmlns:p15="http://schemas.microsoft.com/office/powerpoint/2012/main" userId="S::menassian.sarah@epa.gov::802e1b2f-5abf-49cd-957b-09bdc889e13b" providerId="AD"/>
      </p:ext>
    </p:extLst>
  </p:cmAuthor>
  <p:cmAuthor id="1" name="Cappel, Kirsten" initials="CK" lastIdx="22" clrIdx="0">
    <p:extLst>
      <p:ext uri="{19B8F6BF-5375-455C-9EA6-DF929625EA0E}">
        <p15:presenceInfo xmlns:p15="http://schemas.microsoft.com/office/powerpoint/2012/main" userId="S-1-5-21-1339303556-449845944-1601390327-145335" providerId="AD"/>
      </p:ext>
    </p:extLst>
  </p:cmAuthor>
  <p:cmAuthor id="2" name="Menassian, Sarah" initials="MS" lastIdx="7" clrIdx="1">
    <p:extLst>
      <p:ext uri="{19B8F6BF-5375-455C-9EA6-DF929625EA0E}">
        <p15:presenceInfo xmlns:p15="http://schemas.microsoft.com/office/powerpoint/2012/main" userId="S-1-5-21-1339303556-449845944-1601390327-402922" providerId="AD"/>
      </p:ext>
    </p:extLst>
  </p:cmAuthor>
  <p:cmAuthor id="3" name="Elger, Nicholas" initials="EN" lastIdx="23" clrIdx="2">
    <p:extLst>
      <p:ext uri="{19B8F6BF-5375-455C-9EA6-DF929625EA0E}">
        <p15:presenceInfo xmlns:p15="http://schemas.microsoft.com/office/powerpoint/2012/main" userId="S-1-5-21-1339303556-449845944-1601390327-368299" providerId="AD"/>
      </p:ext>
    </p:extLst>
  </p:cmAuthor>
  <p:cmAuthor id="4" name="Blackman, Jerome" initials="BJ" lastIdx="2" clrIdx="3">
    <p:extLst>
      <p:ext uri="{19B8F6BF-5375-455C-9EA6-DF929625EA0E}">
        <p15:presenceInfo xmlns:p15="http://schemas.microsoft.com/office/powerpoint/2012/main" userId="S-1-5-21-1339303556-449845944-1601390327-145353" providerId="AD"/>
      </p:ext>
    </p:extLst>
  </p:cmAuthor>
  <p:cmAuthor id="5" name="Aepli, Lauren" initials="AL" lastIdx="3" clrIdx="4">
    <p:extLst>
      <p:ext uri="{19B8F6BF-5375-455C-9EA6-DF929625EA0E}">
        <p15:presenceInfo xmlns:p15="http://schemas.microsoft.com/office/powerpoint/2012/main" userId="S::aepli.lauren@epa.gov::27368dc7-b867-42d2-84bd-eaea5ee80997" providerId="AD"/>
      </p:ext>
    </p:extLst>
  </p:cmAuthor>
  <p:cmAuthor id="6" name="Meyer, Ellen" initials="ME" lastIdx="3" clrIdx="5">
    <p:extLst>
      <p:ext uri="{19B8F6BF-5375-455C-9EA6-DF929625EA0E}">
        <p15:presenceInfo xmlns:p15="http://schemas.microsoft.com/office/powerpoint/2012/main" userId="S::meyer.ellen@epa.gov::35e58b7e-f6f9-49e9-9a6c-8fbaca29a3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3A3839"/>
    <a:srgbClr val="558AC8"/>
    <a:srgbClr val="0000FF"/>
    <a:srgbClr val="006600"/>
    <a:srgbClr val="339933"/>
    <a:srgbClr val="FF6600"/>
    <a:srgbClr val="FF5050"/>
    <a:srgbClr val="FF9900"/>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88" autoAdjust="0"/>
  </p:normalViewPr>
  <p:slideViewPr>
    <p:cSldViewPr snapToGrid="0">
      <p:cViewPr varScale="1">
        <p:scale>
          <a:sx n="49" d="100"/>
          <a:sy n="49" d="100"/>
        </p:scale>
        <p:origin x="76" y="232"/>
      </p:cViewPr>
      <p:guideLst>
        <p:guide pos="3840"/>
        <p:guide orient="horz" pos="2160"/>
      </p:guideLst>
    </p:cSldViewPr>
  </p:slideViewPr>
  <p:outlineViewPr>
    <p:cViewPr>
      <p:scale>
        <a:sx n="33" d="100"/>
        <a:sy n="33" d="100"/>
      </p:scale>
      <p:origin x="0" y="-1348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3.xml"/><Relationship Id="rId89" Type="http://schemas.openxmlformats.org/officeDocument/2006/relationships/slide" Target="slides/slide8.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customXml" Target="../customXml/item79.xml"/><Relationship Id="rId87" Type="http://schemas.openxmlformats.org/officeDocument/2006/relationships/slide" Target="slides/slide6.xml"/><Relationship Id="rId102"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1.xml"/><Relationship Id="rId90" Type="http://schemas.openxmlformats.org/officeDocument/2006/relationships/slide" Target="slides/slide9.xml"/><Relationship Id="rId95" Type="http://schemas.openxmlformats.org/officeDocument/2006/relationships/slide" Target="slides/slide14.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slide" Target="slides/slide4.xml"/><Relationship Id="rId93" Type="http://schemas.openxmlformats.org/officeDocument/2006/relationships/slide" Target="slides/slide12.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microsoft.com/office/2016/11/relationships/changesInfo" Target="changesInfos/changesInfo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 Target="slides/slide2.xml"/><Relationship Id="rId88" Type="http://schemas.openxmlformats.org/officeDocument/2006/relationships/slide" Target="slides/slide7.xml"/><Relationship Id="rId91" Type="http://schemas.openxmlformats.org/officeDocument/2006/relationships/slide" Target="slides/slide10.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slideMaster" Target="slideMasters/slideMaster1.xml"/><Relationship Id="rId86" Type="http://schemas.openxmlformats.org/officeDocument/2006/relationships/slide" Target="slides/slide5.xml"/><Relationship Id="rId94" Type="http://schemas.openxmlformats.org/officeDocument/2006/relationships/slide" Target="slides/slide1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handoutMaster" Target="handoutMasters/handoutMaster1.xml"/><Relationship Id="rId10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lholland, Denise" userId="e54f39df-b660-4737-b908-aa2923fb164e" providerId="ADAL" clId="{5FCFE972-D5F6-4D15-8D1B-234CFE263556}"/>
    <pc:docChg chg="delSld modSection">
      <pc:chgData name="Mulholland, Denise" userId="e54f39df-b660-4737-b908-aa2923fb164e" providerId="ADAL" clId="{5FCFE972-D5F6-4D15-8D1B-234CFE263556}" dt="2023-11-13T19:26:56.557" v="1" actId="47"/>
      <pc:docMkLst>
        <pc:docMk/>
      </pc:docMkLst>
      <pc:sldChg chg="del">
        <pc:chgData name="Mulholland, Denise" userId="e54f39df-b660-4737-b908-aa2923fb164e" providerId="ADAL" clId="{5FCFE972-D5F6-4D15-8D1B-234CFE263556}" dt="2023-11-13T19:26:56.557" v="1" actId="47"/>
        <pc:sldMkLst>
          <pc:docMk/>
          <pc:sldMk cId="2678938046" sldId="846"/>
        </pc:sldMkLst>
      </pc:sldChg>
      <pc:sldChg chg="del">
        <pc:chgData name="Mulholland, Denise" userId="e54f39df-b660-4737-b908-aa2923fb164e" providerId="ADAL" clId="{5FCFE972-D5F6-4D15-8D1B-234CFE263556}" dt="2023-11-13T19:26:55.171" v="0" actId="47"/>
        <pc:sldMkLst>
          <pc:docMk/>
          <pc:sldMk cId="398653750" sldId="222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EA5F0D-C1DC-412F-A146-DDB3A74B588F}" type="datetimeFigureOut">
              <a:rPr lang="en-US"/>
              <a:t>12/8/2023</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CDE508-72C8-4AB5-AA9C-1584D31690E0}" type="datetimeFigureOut">
              <a:rPr lang="en-US"/>
              <a:t>12/8/2023</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B46CC5-701F-4EF2-8FA3-E99C234D99C6}" type="slidenum">
              <a:rPr lang="en-US" smtClean="0"/>
              <a:t>1</a:t>
            </a:fld>
            <a:endParaRPr lang="en-US"/>
          </a:p>
        </p:txBody>
      </p:sp>
    </p:spTree>
    <p:extLst>
      <p:ext uri="{BB962C8B-B14F-4D97-AF65-F5344CB8AC3E}">
        <p14:creationId xmlns:p14="http://schemas.microsoft.com/office/powerpoint/2010/main" val="4291607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1/ </a:t>
            </a:r>
            <a:r>
              <a:rPr lang="en-US" sz="1200" dirty="0">
                <a:latin typeface="Calibri"/>
                <a:ea typeface="Calibri"/>
                <a:cs typeface="Calibri"/>
                <a:sym typeface="Calibri"/>
              </a:rPr>
              <a:t>The </a:t>
            </a:r>
            <a:r>
              <a:rPr lang="en-US" sz="1200" i="1" dirty="0">
                <a:latin typeface="Calibri"/>
                <a:ea typeface="Calibri"/>
                <a:cs typeface="Calibri"/>
                <a:sym typeface="Calibri"/>
              </a:rPr>
              <a:t>Handbook</a:t>
            </a:r>
            <a:r>
              <a:rPr lang="en-US" sz="1200" dirty="0">
                <a:latin typeface="Calibri"/>
                <a:ea typeface="Calibri"/>
                <a:cs typeface="Calibri"/>
                <a:sym typeface="Calibri"/>
              </a:rPr>
              <a:t> seeks to add transferable, straightforward guidance on options for developing legal instruments - the laws, rules, and/or contract clauses - that officials can put in place now to practically reduce methane.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alibri"/>
                <a:cs typeface="Calibri"/>
                <a:sym typeface="Calibri"/>
              </a:rPr>
              <a:t>2/ </a:t>
            </a:r>
            <a:r>
              <a:rPr lang="en-US" sz="1200" dirty="0">
                <a:latin typeface="Calibri"/>
                <a:ea typeface="Calibri"/>
                <a:cs typeface="Calibri"/>
                <a:sym typeface="Calibri"/>
              </a:rPr>
              <a:t>There is already broad consensus among the more responsible industry players and climate and energy </a:t>
            </a:r>
            <a:r>
              <a:rPr lang="en-US" sz="1200" dirty="0"/>
              <a:t>policy makers</a:t>
            </a:r>
            <a:r>
              <a:rPr lang="en-US" sz="1200" dirty="0">
                <a:latin typeface="Calibri"/>
                <a:ea typeface="Calibri"/>
                <a:cs typeface="Calibri"/>
                <a:sym typeface="Calibri"/>
              </a:rPr>
              <a:t> on how countries can reduce methane emissions in the O&amp;G sector. The technologies and practices </a:t>
            </a:r>
            <a:r>
              <a:rPr lang="en-US" sz="1200" dirty="0"/>
              <a:t>-</a:t>
            </a:r>
            <a:r>
              <a:rPr lang="en-US" sz="1200" dirty="0">
                <a:latin typeface="Calibri"/>
                <a:ea typeface="Calibri"/>
                <a:cs typeface="Calibri"/>
                <a:sym typeface="Calibri"/>
              </a:rPr>
              <a:t> such as better pneumatic pumps, Leak Detection and Repair (LDAR), flaring restrictions </a:t>
            </a:r>
            <a:r>
              <a:rPr lang="en-US" sz="1200" dirty="0"/>
              <a:t>-</a:t>
            </a:r>
            <a:r>
              <a:rPr lang="en-US" sz="1200" dirty="0">
                <a:latin typeface="Calibri"/>
                <a:ea typeface="Calibri"/>
                <a:cs typeface="Calibri"/>
                <a:sym typeface="Calibri"/>
              </a:rPr>
              <a:t> exist and are well-known. </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3/ </a:t>
            </a:r>
            <a:r>
              <a:rPr lang="en-US" dirty="0">
                <a:latin typeface="Calibri"/>
                <a:ea typeface="Calibri"/>
                <a:cs typeface="Calibri"/>
                <a:sym typeface="Calibri"/>
              </a:rPr>
              <a:t>The </a:t>
            </a:r>
            <a:r>
              <a:rPr lang="en-US" i="1" dirty="0">
                <a:latin typeface="Calibri"/>
                <a:ea typeface="Calibri"/>
                <a:cs typeface="Calibri"/>
                <a:sym typeface="Calibri"/>
              </a:rPr>
              <a:t>Handbook</a:t>
            </a:r>
            <a:r>
              <a:rPr lang="en-US" dirty="0">
                <a:latin typeface="Calibri"/>
                <a:ea typeface="Calibri"/>
                <a:cs typeface="Calibri"/>
                <a:sym typeface="Calibri"/>
              </a:rPr>
              <a:t> sets the stage for </a:t>
            </a:r>
            <a:r>
              <a:rPr lang="en-US" dirty="0"/>
              <a:t>bilateral </a:t>
            </a:r>
            <a:r>
              <a:rPr lang="en-US" dirty="0">
                <a:latin typeface="Calibri"/>
                <a:ea typeface="Calibri"/>
                <a:cs typeface="Calibri"/>
                <a:sym typeface="Calibri"/>
              </a:rPr>
              <a:t>technical assistance.</a:t>
            </a:r>
            <a:endParaRPr lang="en-US" dirty="0"/>
          </a:p>
          <a:p>
            <a:pPr marL="0" lvl="0" indent="0" algn="l" rtl="0">
              <a:spcBef>
                <a:spcPts val="0"/>
              </a:spcBef>
              <a:spcAft>
                <a:spcPts val="0"/>
              </a:spcAft>
              <a:buNone/>
            </a:pPr>
            <a:endParaRPr dirty="0"/>
          </a:p>
        </p:txBody>
      </p:sp>
      <p:sp>
        <p:nvSpPr>
          <p:cNvPr id="157" name="Google Shape;15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863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concludes my presentation for today, but I did want to end by sharing an upcoming event, in March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GMI is co-hosting the upcoming Global Methane Forum with the United Nations Economic Commission for Europe in collaboration with the Global Methane Hub and Climate and Clean Air Coalition.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GMI is co-hosting the Global Methane Forum with the United Nations Economic Commission for Europe. </a:t>
            </a:r>
          </a:p>
          <a:p>
            <a:pPr marL="171450" indent="-171450">
              <a:buFont typeface="Arial" panose="020B0604020202020204" pitchFamily="34" charset="0"/>
              <a:buChar char="•"/>
            </a:pPr>
            <a:r>
              <a:rPr lang="en-US" dirty="0"/>
              <a:t>This Forum is an </a:t>
            </a:r>
            <a:r>
              <a:rPr lang="en-US" sz="1200" dirty="0"/>
              <a:t>opportunity for global thought and industry leaders to convene and promote replicable methane mitigation successes and mobilize action to continue making progress toward addressing methane.</a:t>
            </a:r>
          </a:p>
          <a:p>
            <a:pPr marL="171450" indent="-171450">
              <a:buFont typeface="Arial" panose="020B0604020202020204" pitchFamily="34" charset="0"/>
              <a:buChar char="•"/>
            </a:pPr>
            <a:r>
              <a:rPr lang="en-US" dirty="0"/>
              <a:t>More information about the forum will be posted on www.globalmethane.org/2024forum</a:t>
            </a:r>
          </a:p>
          <a:p>
            <a:pPr marL="171450" indent="-171450">
              <a:buFont typeface="Arial" panose="020B0604020202020204" pitchFamily="34" charset="0"/>
              <a:buChar char="•"/>
            </a:pPr>
            <a:r>
              <a:rPr lang="en-US" dirty="0"/>
              <a:t>Please sign up for the GMI Mailing List to receive updates about the forum. </a:t>
            </a:r>
          </a:p>
          <a:p>
            <a:pPr marL="171450" indent="-171450">
              <a:buFont typeface="Arial" panose="020B0604020202020204" pitchFamily="34" charset="0"/>
              <a:buChar char="•"/>
            </a:pPr>
            <a:r>
              <a:rPr lang="en-US" dirty="0"/>
              <a:t>We look forward to welcoming and meeting you in Geneva!</a:t>
            </a:r>
          </a:p>
        </p:txBody>
      </p:sp>
      <p:sp>
        <p:nvSpPr>
          <p:cNvPr id="4" name="Slide Number Placeholder 3"/>
          <p:cNvSpPr>
            <a:spLocks noGrp="1"/>
          </p:cNvSpPr>
          <p:nvPr>
            <p:ph type="sldNum" sz="quarter" idx="5"/>
          </p:nvPr>
        </p:nvSpPr>
        <p:spPr/>
        <p:txBody>
          <a:bodyPr/>
          <a:lstStyle/>
          <a:p>
            <a:fld id="{6313E063-A20D-4637-94CA-5A9FB073B70F}" type="slidenum">
              <a:rPr lang="en-US" smtClean="0"/>
              <a:t>13</a:t>
            </a:fld>
            <a:endParaRPr lang="en-US"/>
          </a:p>
        </p:txBody>
      </p:sp>
    </p:spTree>
    <p:extLst>
      <p:ext uri="{BB962C8B-B14F-4D97-AF65-F5344CB8AC3E}">
        <p14:creationId xmlns:p14="http://schemas.microsoft.com/office/powerpoint/2010/main" val="219934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14</a:t>
            </a:fld>
            <a:endParaRPr lang="en-US" dirty="0"/>
          </a:p>
        </p:txBody>
      </p:sp>
    </p:spTree>
    <p:extLst>
      <p:ext uri="{BB962C8B-B14F-4D97-AF65-F5344CB8AC3E}">
        <p14:creationId xmlns:p14="http://schemas.microsoft.com/office/powerpoint/2010/main" val="407572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Methane accounts for approximately 10% of anthropogenic, or human-influenced, greenhouse gas emissions It is the second most abundant GHG behind carbon dioxide.</a:t>
            </a:r>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a:t>
            </a:fld>
            <a:endParaRPr lang="en-US"/>
          </a:p>
        </p:txBody>
      </p:sp>
    </p:spTree>
    <p:extLst>
      <p:ext uri="{BB962C8B-B14F-4D97-AF65-F5344CB8AC3E}">
        <p14:creationId xmlns:p14="http://schemas.microsoft.com/office/powerpoint/2010/main" val="1970700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anose="020B0604020202020204" pitchFamily="34" charset="0"/>
                <a:cs typeface="Arial" panose="020B0604020202020204" pitchFamily="34" charset="0"/>
              </a:rPr>
              <a:t>Growing water scarcity negatively affects essential economic sectors such as energy, agriculture, and food security, and creating potential conflict.</a:t>
            </a:r>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a:t>
            </a:fld>
            <a:endParaRPr lang="en-US"/>
          </a:p>
        </p:txBody>
      </p:sp>
    </p:spTree>
    <p:extLst>
      <p:ext uri="{BB962C8B-B14F-4D97-AF65-F5344CB8AC3E}">
        <p14:creationId xmlns:p14="http://schemas.microsoft.com/office/powerpoint/2010/main" val="1095262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pPr>
            <a:r>
              <a:rPr lang="en-US" sz="1100" dirty="0"/>
              <a:t>Why does methane matter? </a:t>
            </a:r>
          </a:p>
          <a:p>
            <a:pPr marL="174708" indent="-174708" defTabSz="931774">
              <a:buFont typeface="Arial" panose="020B0604020202020204" pitchFamily="34" charset="0"/>
              <a:buChar char="•"/>
            </a:pPr>
            <a:endParaRPr lang="en-US" sz="1100" dirty="0"/>
          </a:p>
          <a:p>
            <a:pPr marL="174708" indent="-174708" defTabSz="931774">
              <a:buFont typeface="Arial" panose="020B0604020202020204" pitchFamily="34" charset="0"/>
              <a:buChar char="•"/>
            </a:pPr>
            <a:r>
              <a:rPr lang="en-US" sz="1100" dirty="0"/>
              <a:t>Methane is a potent greenhouse gas. Methane's lifetime in the atmosphere is much shorter than carbon dioxide, but it is more efficient at trapping radiation. Pound for pound, the comparative impact of methane is more than 28 times greater than CO</a:t>
            </a:r>
            <a:r>
              <a:rPr lang="en-US" sz="1100" baseline="-25000" dirty="0"/>
              <a:t>2</a:t>
            </a:r>
            <a:r>
              <a:rPr lang="en-US" sz="1100" dirty="0"/>
              <a:t> over a 100-year period.</a:t>
            </a:r>
            <a:r>
              <a:rPr lang="en-US" sz="1100" baseline="30000" dirty="0"/>
              <a:t> </a:t>
            </a:r>
          </a:p>
          <a:p>
            <a:pPr marL="174708" indent="-174708" defTabSz="931774">
              <a:buFont typeface="Arial" panose="020B0604020202020204" pitchFamily="34" charset="0"/>
              <a:buChar char="•"/>
            </a:pPr>
            <a:endParaRPr lang="en-US" sz="1100" dirty="0"/>
          </a:p>
          <a:p>
            <a:pPr marL="174708" indent="-174708" defTabSz="931774">
              <a:buFont typeface="Arial" panose="020B0604020202020204" pitchFamily="34" charset="0"/>
              <a:buChar char="•"/>
            </a:pPr>
            <a:r>
              <a:rPr lang="en-US" sz="1100" dirty="0"/>
              <a:t>Methane is the main precursor of ground level ozone pollution and is also an industrial safety problem. </a:t>
            </a:r>
          </a:p>
          <a:p>
            <a:endParaRPr lang="en-US" sz="1100" dirty="0"/>
          </a:p>
          <a:p>
            <a:pPr marL="174708" indent="-174708">
              <a:buFont typeface="Arial" panose="020B0604020202020204" pitchFamily="34" charset="0"/>
              <a:buChar char="•"/>
            </a:pPr>
            <a:r>
              <a:rPr lang="en-US" sz="1100" dirty="0"/>
              <a:t>On the flip side, there are cost effective opportunities and technologies to reduce methane emissions, and there are many benefits to doing so – economically, from an environmental perspective, and from a safety perspective ---  including – and Ill just name a few: 	</a:t>
            </a:r>
          </a:p>
          <a:p>
            <a:pPr marL="640594" lvl="1" indent="-174708">
              <a:buFont typeface="Arial" panose="020B0604020202020204" pitchFamily="34" charset="0"/>
              <a:buChar char="•"/>
            </a:pPr>
            <a:r>
              <a:rPr lang="en-US" sz="1100" dirty="0"/>
              <a:t>Better air and water quality,  </a:t>
            </a:r>
          </a:p>
          <a:p>
            <a:pPr marL="640594" lvl="1" indent="-174708">
              <a:buFont typeface="Arial" panose="020B0604020202020204" pitchFamily="34" charset="0"/>
              <a:buChar char="•"/>
            </a:pPr>
            <a:r>
              <a:rPr lang="en-US" sz="1100" dirty="0"/>
              <a:t>Increased worker safety, </a:t>
            </a:r>
          </a:p>
          <a:p>
            <a:pPr marL="640594" lvl="1" indent="-174708">
              <a:buFont typeface="Arial" panose="020B0604020202020204" pitchFamily="34" charset="0"/>
              <a:buChar char="•"/>
            </a:pPr>
            <a:r>
              <a:rPr lang="en-US" sz="1100" dirty="0"/>
              <a:t>Economic growth, and </a:t>
            </a:r>
          </a:p>
          <a:p>
            <a:pPr marL="640594" lvl="1" indent="-174708">
              <a:buFont typeface="Arial" panose="020B0604020202020204" pitchFamily="34" charset="0"/>
              <a:buChar char="•"/>
            </a:pPr>
            <a:r>
              <a:rPr lang="en-US" sz="1100" dirty="0"/>
              <a:t>Reduced odors.</a:t>
            </a:r>
          </a:p>
          <a:p>
            <a:pPr marL="640594" lvl="1" indent="-174708">
              <a:buFont typeface="Arial" panose="020B0604020202020204" pitchFamily="34" charset="0"/>
              <a:buChar char="•"/>
            </a:pPr>
            <a:endParaRPr lang="en-US" sz="1100" dirty="0"/>
          </a:p>
          <a:p>
            <a:pPr marL="465886" lvl="1" indent="0">
              <a:buFont typeface="Arial" panose="020B0604020202020204" pitchFamily="34" charset="0"/>
              <a:buNone/>
            </a:pPr>
            <a:r>
              <a:rPr lang="en-US" sz="1100" dirty="0"/>
              <a:t>Taking steps to reduce methane in the atmosphere by implementing mitigation options for methane emissions is a critical way to reduce the warming of the climate and as well as the harmful impacts of methane emissions on our communities. </a:t>
            </a:r>
          </a:p>
          <a:p>
            <a:pPr marL="640594" lvl="1" indent="-174708">
              <a:buFont typeface="Arial" panose="020B0604020202020204" pitchFamily="34" charset="0"/>
              <a:buChar char="•"/>
            </a:pPr>
            <a:endParaRPr lang="en-US" sz="1100" dirty="0"/>
          </a:p>
        </p:txBody>
      </p:sp>
    </p:spTree>
    <p:extLst>
      <p:ext uri="{BB962C8B-B14F-4D97-AF65-F5344CB8AC3E}">
        <p14:creationId xmlns:p14="http://schemas.microsoft.com/office/powerpoint/2010/main" val="195469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Methane is a hydrocarbon with a chemical formula of CH4 that is emitted during the production and transport of coal, natural gas, and oil, in addition to agriculture, land use, and waste management activities. The concentration of methane in the atmosphere has more than doubled since preindustrial times, reaching over 1,800 parts per billion in recent years predominantly due to fossil fuel use and agriculture.</a:t>
            </a:r>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6</a:t>
            </a:fld>
            <a:endParaRPr lang="en-US"/>
          </a:p>
        </p:txBody>
      </p:sp>
    </p:spTree>
    <p:extLst>
      <p:ext uri="{BB962C8B-B14F-4D97-AF65-F5344CB8AC3E}">
        <p14:creationId xmlns:p14="http://schemas.microsoft.com/office/powerpoint/2010/main" val="2610272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7</a:t>
            </a:fld>
            <a:endParaRPr lang="en-US"/>
          </a:p>
        </p:txBody>
      </p:sp>
    </p:spTree>
    <p:extLst>
      <p:ext uri="{BB962C8B-B14F-4D97-AF65-F5344CB8AC3E}">
        <p14:creationId xmlns:p14="http://schemas.microsoft.com/office/powerpoint/2010/main" val="34996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Global Methane Pledge is NOT committing each country to reduce their own methane emissions 30% by 2030</a:t>
            </a:r>
          </a:p>
        </p:txBody>
      </p:sp>
      <p:sp>
        <p:nvSpPr>
          <p:cNvPr id="4" name="Slide Number Placeholder 3"/>
          <p:cNvSpPr>
            <a:spLocks noGrp="1"/>
          </p:cNvSpPr>
          <p:nvPr>
            <p:ph type="sldNum" sz="quarter" idx="5"/>
          </p:nvPr>
        </p:nvSpPr>
        <p:spPr/>
        <p:txBody>
          <a:bodyPr/>
          <a:lstStyle/>
          <a:p>
            <a:fld id="{7FB667E1-E601-4AAF-B95C-B25720D70A60}" type="slidenum">
              <a:rPr lang="en-US" smtClean="0"/>
              <a:t>8</a:t>
            </a:fld>
            <a:endParaRPr lang="en-US"/>
          </a:p>
        </p:txBody>
      </p:sp>
    </p:spTree>
    <p:extLst>
      <p:ext uri="{BB962C8B-B14F-4D97-AF65-F5344CB8AC3E}">
        <p14:creationId xmlns:p14="http://schemas.microsoft.com/office/powerpoint/2010/main" val="7580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sz="1200" dirty="0"/>
              <a:t>GMI is an international public-private initiative, launched in 2004 as the </a:t>
            </a:r>
            <a:r>
              <a:rPr lang="en-US" sz="1200" b="1" i="1" dirty="0">
                <a:solidFill>
                  <a:srgbClr val="0070C0"/>
                </a:solidFill>
              </a:rPr>
              <a:t>Methane to Markets Partnership.  </a:t>
            </a:r>
          </a:p>
          <a:p>
            <a:pPr marL="0" indent="0">
              <a:buNone/>
            </a:pPr>
            <a:r>
              <a:rPr lang="en-US" sz="1200" b="1" i="1" dirty="0">
                <a:solidFill>
                  <a:srgbClr val="0070C0"/>
                </a:solidFill>
              </a:rPr>
              <a:t>GMI’s mission </a:t>
            </a:r>
            <a:r>
              <a:rPr lang="en-US" sz="1200" b="0" i="0" dirty="0">
                <a:solidFill>
                  <a:srgbClr val="212529"/>
                </a:solidFill>
                <a:effectLst/>
              </a:rPr>
              <a:t>is to advance cost-effective, near-term methane abatement and recovery and use of methane as a valuable energy source in three sectors: biogas (including agriculture, municipal solid waste, and wastewater), coal mines, and oil and gas systems</a:t>
            </a:r>
            <a:endParaRPr lang="en-US" sz="1200" dirty="0"/>
          </a:p>
          <a:p>
            <a:r>
              <a:rPr lang="en-US" dirty="0"/>
              <a:t>The Global Methane Initiative (GMI) has a proven and unparalleled track record of developing and disseminating technical expertise, tools, and resources</a:t>
            </a:r>
          </a:p>
          <a:p>
            <a:r>
              <a:rPr lang="en-US" dirty="0"/>
              <a:t>GMI has enabled countries to reduce methane quickly and cost-effectively, by working with countries to develop methane mitigation strategies, action plans, policies, tracking methods, and best practices to achieve national level emissions reduction goals.</a:t>
            </a:r>
          </a:p>
          <a:p>
            <a:r>
              <a:rPr lang="en-US" dirty="0"/>
              <a:t>Since 2004, GMI has partnered with 45 countries and hundreds of private sector and multilateral partners, reducing methane emissions by more than 450 MMTCO</a:t>
            </a:r>
            <a:r>
              <a:rPr lang="en-US" baseline="-25000" dirty="0"/>
              <a:t>2</a:t>
            </a:r>
            <a:r>
              <a:rPr lang="en-US" dirty="0"/>
              <a:t>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183425-8407-4AB2-A9AD-341996DF81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999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B46CC5-701F-4EF2-8FA3-E99C234D99C6}" type="slidenum">
              <a:rPr lang="en-US" smtClean="0"/>
              <a:t>10</a:t>
            </a:fld>
            <a:endParaRPr lang="en-US"/>
          </a:p>
        </p:txBody>
      </p:sp>
    </p:spTree>
    <p:extLst>
      <p:ext uri="{BB962C8B-B14F-4D97-AF65-F5344CB8AC3E}">
        <p14:creationId xmlns:p14="http://schemas.microsoft.com/office/powerpoint/2010/main" val="3298029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en.wikipedia.org/wiki/File:Appearance_of_sky_for_weather_forecast,_Dhaka,_Bangladesh.JP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1DEDD7-CEA0-4A5C-A569-2C25E6B0F2E3}"/>
              </a:ext>
            </a:extLst>
          </p:cNvPr>
          <p:cNvPicPr>
            <a:picLocks noChangeAspect="1"/>
          </p:cNvPicPr>
          <p:nvPr userDrawn="1"/>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flipH="1">
            <a:off x="0" y="0"/>
            <a:ext cx="12192000" cy="3978419"/>
          </a:xfrm>
          <a:prstGeom prst="rect">
            <a:avLst/>
          </a:prstGeom>
        </p:spPr>
      </p:pic>
      <p:sp>
        <p:nvSpPr>
          <p:cNvPr id="4" name="Rectangle 3"/>
          <p:cNvSpPr/>
          <p:nvPr/>
        </p:nvSpPr>
        <p:spPr bwMode="ltGray">
          <a:xfrm>
            <a:off x="-2" y="3469005"/>
            <a:ext cx="12192002" cy="3388995"/>
          </a:xfrm>
          <a:prstGeom prst="rect">
            <a:avLst/>
          </a:prstGeom>
          <a:gradFill flip="none" rotWithShape="1">
            <a:gsLst>
              <a:gs pos="100000">
                <a:schemeClr val="tx2">
                  <a:lumMod val="75000"/>
                </a:schemeClr>
              </a:gs>
              <a:gs pos="0">
                <a:schemeClr val="accent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3392805"/>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247650" y="4487834"/>
            <a:ext cx="11696700" cy="701731"/>
          </a:xfrm>
          <a:noFill/>
        </p:spPr>
        <p:txBody>
          <a:bodyPr anchor="ctr" anchorCtr="0">
            <a:spAutoFit/>
          </a:bodyPr>
          <a:lstStyle>
            <a:lvl1pPr algn="ctr">
              <a:defRPr sz="4400">
                <a:solidFill>
                  <a:schemeClr val="bg1"/>
                </a:solidFill>
                <a:latin typeface="Impact" panose="020B0806030902050204" pitchFamily="34" charset="0"/>
              </a:defRPr>
            </a:lvl1pPr>
          </a:lstStyle>
          <a:p>
            <a:r>
              <a:rPr lang="en-US"/>
              <a:t>Click to edit Master title style</a:t>
            </a:r>
            <a:endParaRPr/>
          </a:p>
        </p:txBody>
      </p:sp>
      <p:sp>
        <p:nvSpPr>
          <p:cNvPr id="3" name="Subtitle 2"/>
          <p:cNvSpPr>
            <a:spLocks noGrp="1"/>
          </p:cNvSpPr>
          <p:nvPr>
            <p:ph type="subTitle" idx="1"/>
          </p:nvPr>
        </p:nvSpPr>
        <p:spPr>
          <a:xfrm>
            <a:off x="246064" y="5943600"/>
            <a:ext cx="11696700" cy="369332"/>
          </a:xfrm>
        </p:spPr>
        <p:txBody>
          <a:bodyPr>
            <a:spAutoFit/>
          </a:bodyPr>
          <a:lstStyle>
            <a:lvl1pPr marL="0" indent="0" algn="ctr">
              <a:spcBef>
                <a:spcPts val="0"/>
              </a:spcBef>
              <a:buNone/>
              <a:defRPr sz="2000" cap="none" baseline="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 y="1501079"/>
            <a:ext cx="4379976" cy="1865126"/>
          </a:xfrm>
        </p:spPr>
        <p:txBody>
          <a:bodyPr lIns="274320" tIns="457200" bIns="457200" anchor="ctr" anchorCtr="0">
            <a:spAutoFit/>
          </a:bodyPr>
          <a:lstStyle>
            <a:lvl1pPr>
              <a:defRPr sz="3400" b="0">
                <a:latin typeface="Impact" panose="020B0806030902050204" pitchFamily="34" charset="0"/>
              </a:defRPr>
            </a:lvl1pPr>
          </a:lstStyle>
          <a:p>
            <a:r>
              <a:rPr lang="en-US"/>
              <a:t>Click to edit Master title style</a:t>
            </a:r>
            <a:endParaRPr/>
          </a:p>
        </p:txBody>
      </p:sp>
      <p:sp>
        <p:nvSpPr>
          <p:cNvPr id="4" name="Text Placeholder 3"/>
          <p:cNvSpPr>
            <a:spLocks noGrp="1"/>
          </p:cNvSpPr>
          <p:nvPr>
            <p:ph type="body" sz="half" idx="2"/>
          </p:nvPr>
        </p:nvSpPr>
        <p:spPr>
          <a:xfrm>
            <a:off x="-64" y="4097423"/>
            <a:ext cx="4379976" cy="313932"/>
          </a:xfrm>
        </p:spPr>
        <p:txBody>
          <a:bodyPr lIns="274320" anchor="ctr" anchorCtr="0">
            <a:sp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800600" y="685800"/>
            <a:ext cx="6932613"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261043E8-5D96-43E7-9D1E-9ABA5C47CE63}" type="datetime1">
              <a:rPr lang="en-US" smtClean="0"/>
              <a:t>12/8/2023</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accent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67338" y="1916573"/>
            <a:ext cx="4736592" cy="1034129"/>
          </a:xfrm>
          <a:noFill/>
        </p:spPr>
        <p:txBody>
          <a:bodyPr wrap="square" anchor="ctr" anchorCtr="0">
            <a:spAutoFit/>
          </a:bodyPr>
          <a:lstStyle>
            <a:lvl1pPr>
              <a:defRPr sz="3400" b="0">
                <a:solidFill>
                  <a:schemeClr val="bg1"/>
                </a:solidFill>
                <a:latin typeface="Impact" panose="020B0806030902050204" pitchFamily="34" charset="0"/>
              </a:defRPr>
            </a:lvl1pPr>
          </a:lstStyle>
          <a:p>
            <a:r>
              <a:rPr lang="en-US"/>
              <a:t>Click to edit Master title style</a:t>
            </a:r>
            <a:endParaRPr/>
          </a:p>
        </p:txBody>
      </p:sp>
      <p:sp>
        <p:nvSpPr>
          <p:cNvPr id="4" name="Text Placeholder 3"/>
          <p:cNvSpPr>
            <a:spLocks noGrp="1"/>
          </p:cNvSpPr>
          <p:nvPr>
            <p:ph type="body" sz="half" idx="2"/>
          </p:nvPr>
        </p:nvSpPr>
        <p:spPr>
          <a:xfrm>
            <a:off x="67338" y="4085112"/>
            <a:ext cx="4736592" cy="338554"/>
          </a:xfrm>
          <a:noFill/>
        </p:spPr>
        <p:txBody>
          <a:bodyPr wrap="square" lIns="274320" rIns="274320" anchor="ctr" anchorCtr="0">
            <a:sp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lvl1pPr>
              <a:defRPr>
                <a:solidFill>
                  <a:schemeClr val="tx2"/>
                </a:solidFill>
              </a:defRPr>
            </a:lvl1pPr>
          </a:lstStyle>
          <a:p>
            <a:fld id="{C776A779-2104-41D5-B8D2-E2CCBC800A5A}" type="datetime1">
              <a:rPr lang="en-US" smtClean="0"/>
              <a:t>12/8/2023</a:t>
            </a:fld>
            <a:endParaRPr/>
          </a:p>
        </p:txBody>
      </p:sp>
      <p:sp>
        <p:nvSpPr>
          <p:cNvPr id="7" name="Slide Number Placeholder 6"/>
          <p:cNvSpPr>
            <a:spLocks noGrp="1"/>
          </p:cNvSpPr>
          <p:nvPr>
            <p:ph type="sldNum" sz="quarter" idx="12"/>
          </p:nvPr>
        </p:nvSpPr>
        <p:spPr/>
        <p:txBody>
          <a:bodyPr lIns="91440"/>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accent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391400" y="1970756"/>
            <a:ext cx="4735582" cy="1034129"/>
          </a:xfrm>
          <a:noFill/>
        </p:spPr>
        <p:txBody>
          <a:bodyPr wrap="square" anchor="ctr" anchorCtr="0">
            <a:spAutoFit/>
          </a:bodyPr>
          <a:lstStyle>
            <a:lvl1pPr>
              <a:defRPr sz="3400" b="0">
                <a:solidFill>
                  <a:schemeClr val="bg1"/>
                </a:solidFill>
                <a:latin typeface="Impact" panose="020B0806030902050204" pitchFamily="34" charset="0"/>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1"/>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391400" y="4137547"/>
            <a:ext cx="4735582" cy="338554"/>
          </a:xfrm>
          <a:noFill/>
        </p:spPr>
        <p:txBody>
          <a:bodyPr wrap="square" lIns="274320" rIns="274320" anchor="ctr" anchorCtr="0">
            <a:sp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6AEAC1C0-B9DC-4B01-9766-F8D14F5DCC20}" type="datetime1">
              <a:rPr lang="en-US" smtClean="0"/>
              <a:t>12/8/2023</a:t>
            </a:fld>
            <a:endParaRPr/>
          </a:p>
        </p:txBody>
      </p:sp>
      <p:sp>
        <p:nvSpPr>
          <p:cNvPr id="7" name="Slide Number Placeholder 6"/>
          <p:cNvSpPr>
            <a:spLocks noGrp="1"/>
          </p:cNvSpPr>
          <p:nvPr>
            <p:ph type="sldNum" sz="quarter" idx="12"/>
          </p:nvPr>
        </p:nvSpPr>
        <p:spPr/>
        <p:txBody>
          <a:bodyPr lIns="91440"/>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3D54F411-3DEB-4B35-9241-7CFADD9A18BC}" type="datetime1">
              <a:rPr lang="en-US" smtClean="0"/>
              <a:t>12/8/2023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D9C345A6-5990-4813-8B45-3C3E9FC902C9}" type="datetime1">
              <a:rPr lang="en-US" smtClean="0"/>
              <a:t>12/8/2023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89000" y="2266950"/>
            <a:ext cx="10414000" cy="23241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482775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582990" y="476250"/>
            <a:ext cx="4762501" cy="573405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25500" y="476250"/>
            <a:ext cx="5111750" cy="2774950"/>
          </a:xfrm>
          <a:prstGeom prst="rect">
            <a:avLst/>
          </a:prstGeom>
        </p:spPr>
        <p:txBody>
          <a:bodyPr anchor="b"/>
          <a:lstStyle>
            <a:lvl1pPr>
              <a:defRPr sz="4200"/>
            </a:lvl1pPr>
          </a:lstStyle>
          <a:p>
            <a:r>
              <a:t>Title Text</a:t>
            </a:r>
          </a:p>
        </p:txBody>
      </p:sp>
      <p:sp>
        <p:nvSpPr>
          <p:cNvPr id="40"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114300" algn="ctr">
              <a:spcBef>
                <a:spcPts val="0"/>
              </a:spcBef>
              <a:buSzTx/>
              <a:buNone/>
              <a:defRPr sz="2700"/>
            </a:lvl2pPr>
            <a:lvl3pPr marL="0" indent="228600" algn="ctr">
              <a:spcBef>
                <a:spcPts val="0"/>
              </a:spcBef>
              <a:buSzTx/>
              <a:buNone/>
              <a:defRPr sz="2700"/>
            </a:lvl3pPr>
            <a:lvl4pPr marL="0" indent="342900" algn="ctr">
              <a:spcBef>
                <a:spcPts val="0"/>
              </a:spcBef>
              <a:buSzTx/>
              <a:buNone/>
              <a:defRPr sz="2700"/>
            </a:lvl4pPr>
            <a:lvl5pPr marL="0" indent="45720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6923128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0781060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9E9C05-B9D0-46EA-A0C4-96E2F899A2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417" b="3927"/>
          <a:stretch/>
        </p:blipFill>
        <p:spPr>
          <a:xfrm>
            <a:off x="0" y="1"/>
            <a:ext cx="12192000" cy="3546764"/>
          </a:xfrm>
          <a:prstGeom prst="rect">
            <a:avLst/>
          </a:prstGeom>
        </p:spPr>
      </p:pic>
      <p:sp>
        <p:nvSpPr>
          <p:cNvPr id="2" name="Title 1">
            <a:extLst>
              <a:ext uri="{FF2B5EF4-FFF2-40B4-BE49-F238E27FC236}">
                <a16:creationId xmlns:a16="http://schemas.microsoft.com/office/drawing/2014/main" id="{173571D6-39BC-4933-A99E-C49E6C754142}"/>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2DCADB6-39D2-4669-901D-62463C7F5955}"/>
              </a:ext>
            </a:extLst>
          </p:cNvPr>
          <p:cNvSpPr>
            <a:spLocks noGrp="1"/>
          </p:cNvSpPr>
          <p:nvPr>
            <p:ph type="ftr" sz="quarter" idx="10"/>
          </p:nvPr>
        </p:nvSpPr>
        <p:spPr/>
        <p:txBody>
          <a:bodyPr/>
          <a:lstStyle/>
          <a:p>
            <a:endParaRPr lang="en-US"/>
          </a:p>
        </p:txBody>
      </p:sp>
      <p:sp>
        <p:nvSpPr>
          <p:cNvPr id="7" name="Text Placeholder 6">
            <a:extLst>
              <a:ext uri="{FF2B5EF4-FFF2-40B4-BE49-F238E27FC236}">
                <a16:creationId xmlns:a16="http://schemas.microsoft.com/office/drawing/2014/main" id="{54308D5C-18C0-4008-8B03-1A974B7AC668}"/>
              </a:ext>
            </a:extLst>
          </p:cNvPr>
          <p:cNvSpPr>
            <a:spLocks noGrp="1"/>
          </p:cNvSpPr>
          <p:nvPr>
            <p:ph type="body" sz="quarter" idx="13"/>
          </p:nvPr>
        </p:nvSpPr>
        <p:spPr>
          <a:xfrm>
            <a:off x="300038" y="5622925"/>
            <a:ext cx="9328150" cy="787400"/>
          </a:xfrm>
        </p:spPr>
        <p:txBody>
          <a:bodyPr/>
          <a:lstStyle/>
          <a:p>
            <a:pPr lvl="0"/>
            <a:r>
              <a:rPr lang="en-US"/>
              <a:t>Click to edit Master text styles</a:t>
            </a:r>
          </a:p>
        </p:txBody>
      </p:sp>
    </p:spTree>
    <p:extLst>
      <p:ext uri="{BB962C8B-B14F-4D97-AF65-F5344CB8AC3E}">
        <p14:creationId xmlns:p14="http://schemas.microsoft.com/office/powerpoint/2010/main" val="201479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E03BC2C4-EC66-4713-9BC2-43E3DCC95F39}" type="datetime1">
              <a:rPr lang="en-US" smtClean="0"/>
              <a:t>12/8/2023</a:t>
            </a:fld>
            <a:endParaRPr/>
          </a:p>
        </p:txBody>
      </p:sp>
      <p:sp>
        <p:nvSpPr>
          <p:cNvPr id="6" name="Slide Number Placeholder 5"/>
          <p:cNvSpPr>
            <a:spLocks noGrp="1"/>
          </p:cNvSpPr>
          <p:nvPr>
            <p:ph type="sldNum" sz="quarter" idx="12"/>
          </p:nvPr>
        </p:nvSpPr>
        <p:spPr>
          <a:xfrm>
            <a:off x="11551920" y="6608323"/>
            <a:ext cx="640080" cy="261610"/>
          </a:xfrm>
        </p:spPr>
        <p:txBody>
          <a:bodyPr>
            <a:spAutoFit/>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0" y="1456825"/>
            <a:ext cx="9144000" cy="1163395"/>
          </a:xfrm>
        </p:spPr>
        <p:txBody>
          <a:bodyPr tIns="274320" bIns="274320" anchor="ctr" anchorCtr="0">
            <a:spAutoFit/>
          </a:bodyPr>
          <a:lstStyle>
            <a:lvl1pPr algn="l">
              <a:defRPr sz="4400" b="0">
                <a:latin typeface="Impact" panose="020B0806030902050204" pitchFamily="34" charset="0"/>
              </a:defRPr>
            </a:lvl1pPr>
          </a:lstStyle>
          <a:p>
            <a:r>
              <a:rPr lang="en-US"/>
              <a:t>Click to edit Master title style</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12558D3D-F333-4B43-9D3A-65656674E977}" type="datetime1">
              <a:rPr lang="en-US" smtClean="0"/>
              <a:t>12/8/2023</a:t>
            </a:fld>
            <a:endParaRPr/>
          </a:p>
        </p:txBody>
      </p:sp>
      <p:sp>
        <p:nvSpPr>
          <p:cNvPr id="6" name="Slide Number Placeholder 5"/>
          <p:cNvSpPr>
            <a:spLocks noGrp="1"/>
          </p:cNvSpPr>
          <p:nvPr>
            <p:ph type="sldNum" sz="quarter" idx="12"/>
          </p:nvPr>
        </p:nvSpPr>
        <p:spPr/>
        <p:txBody>
          <a:bodyPr lIns="91440"/>
          <a:lstStyle/>
          <a:p>
            <a:fld id="{CA8D9AD5-F248-4919-864A-CFD76CC027D6}" type="slidenum">
              <a:rPr/>
              <a:t>‹#›</a:t>
            </a:fld>
            <a:endParaRPr/>
          </a:p>
        </p:txBody>
      </p:sp>
      <p:sp>
        <p:nvSpPr>
          <p:cNvPr id="10" name="Text Placeholder 9">
            <a:extLst>
              <a:ext uri="{FF2B5EF4-FFF2-40B4-BE49-F238E27FC236}">
                <a16:creationId xmlns:a16="http://schemas.microsoft.com/office/drawing/2014/main" id="{521856C9-A140-45C7-954B-DC11499EA712}"/>
              </a:ext>
            </a:extLst>
          </p:cNvPr>
          <p:cNvSpPr>
            <a:spLocks noGrp="1"/>
          </p:cNvSpPr>
          <p:nvPr>
            <p:ph type="body" sz="quarter" idx="13"/>
          </p:nvPr>
        </p:nvSpPr>
        <p:spPr>
          <a:xfrm>
            <a:off x="287523" y="2839676"/>
            <a:ext cx="11546514" cy="3114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Pr>
        <a:gradFill flip="none" rotWithShape="1">
          <a:gsLst>
            <a:gs pos="0">
              <a:schemeClr val="accent2">
                <a:lumMod val="100000"/>
              </a:schemeClr>
            </a:gs>
            <a:gs pos="100000">
              <a:schemeClr val="bg2">
                <a:shade val="63000"/>
                <a:satMod val="12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4" descr="https://images-assets.nasa.gov/image/iss059e034778/iss059e034778~large.jpg">
            <a:extLst>
              <a:ext uri="{FF2B5EF4-FFF2-40B4-BE49-F238E27FC236}">
                <a16:creationId xmlns:a16="http://schemas.microsoft.com/office/drawing/2014/main" id="{E6A7BA0F-CE7F-4B0A-A092-D1B8E6886168}"/>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0" y="464025"/>
            <a:ext cx="12190863" cy="6126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0" y="1772309"/>
            <a:ext cx="9144000" cy="1163395"/>
          </a:xfrm>
          <a:solidFill>
            <a:schemeClr val="tx1"/>
          </a:solidFill>
        </p:spPr>
        <p:txBody>
          <a:bodyPr tIns="274320" bIns="274320" anchor="b" anchorCtr="0">
            <a:spAutoFit/>
          </a:bodyPr>
          <a:lstStyle>
            <a:lvl1pPr algn="ctr">
              <a:defRPr sz="4400" b="0">
                <a:solidFill>
                  <a:schemeClr val="bg1"/>
                </a:solidFill>
                <a:latin typeface="Impact" panose="020B0806030902050204" pitchFamily="34" charset="0"/>
              </a:defRPr>
            </a:lvl1pPr>
          </a:lstStyle>
          <a:p>
            <a:r>
              <a:rPr lang="en-US"/>
              <a:t>Click to edit Master title style</a:t>
            </a:r>
            <a:endParaRPr/>
          </a:p>
        </p:txBody>
      </p:sp>
      <p:sp>
        <p:nvSpPr>
          <p:cNvPr id="3" name="Text Placeholder 2"/>
          <p:cNvSpPr>
            <a:spLocks noGrp="1"/>
          </p:cNvSpPr>
          <p:nvPr>
            <p:ph type="body" idx="1"/>
          </p:nvPr>
        </p:nvSpPr>
        <p:spPr>
          <a:xfrm>
            <a:off x="1522413" y="2935704"/>
            <a:ext cx="9144000" cy="1107996"/>
          </a:xfrm>
          <a:gradFill>
            <a:gsLst>
              <a:gs pos="0">
                <a:schemeClr val="accent2">
                  <a:lumMod val="100000"/>
                </a:schemeClr>
              </a:gs>
              <a:gs pos="100000">
                <a:schemeClr val="bg2">
                  <a:shade val="63000"/>
                  <a:satMod val="120000"/>
                </a:schemeClr>
              </a:gs>
            </a:gsLst>
            <a:path path="circle">
              <a:fillToRect l="50000" t="50000" r="50000" b="50000"/>
            </a:path>
          </a:gradFill>
        </p:spPr>
        <p:txBody>
          <a:bodyPr lIns="914400" tIns="365760" rIns="914400" bIns="365760" anchor="t" anchorCtr="0">
            <a:spAutoFit/>
          </a:bodyPr>
          <a:lstStyle>
            <a:lvl1pPr marL="342900" indent="-342900" algn="l">
              <a:spcBef>
                <a:spcPts val="600"/>
              </a:spcBef>
              <a:buClr>
                <a:schemeClr val="tx1"/>
              </a:buClr>
              <a:buFont typeface="Arial" panose="020B0604020202020204" pitchFamily="34" charset="0"/>
              <a:buChar char="•"/>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lvl1pPr>
              <a:defRPr>
                <a:solidFill>
                  <a:schemeClr val="tx2"/>
                </a:solidFill>
              </a:defRPr>
            </a:lvl1pPr>
          </a:lstStyle>
          <a:p>
            <a:endParaRPr/>
          </a:p>
        </p:txBody>
      </p:sp>
      <p:sp>
        <p:nvSpPr>
          <p:cNvPr id="4" name="Date Placeholder 4"/>
          <p:cNvSpPr>
            <a:spLocks noGrp="1"/>
          </p:cNvSpPr>
          <p:nvPr>
            <p:ph type="dt" sz="half" idx="10"/>
          </p:nvPr>
        </p:nvSpPr>
        <p:spPr/>
        <p:txBody>
          <a:bodyPr/>
          <a:lstStyle>
            <a:lvl1pPr>
              <a:defRPr>
                <a:solidFill>
                  <a:schemeClr val="tx2"/>
                </a:solidFill>
              </a:defRPr>
            </a:lvl1pPr>
          </a:lstStyle>
          <a:p>
            <a:fld id="{E67787F7-0D90-49C3-81D1-663D9C9BFA60}" type="datetime1">
              <a:rPr lang="en-US" smtClean="0"/>
              <a:t>12/8/2023</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04E291F5-874D-4283-B104-3EA3DE0EE857}" type="datetime1">
              <a:rPr lang="en-US" smtClean="0"/>
              <a:t>12/8/2023</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a:p>
        </p:txBody>
      </p:sp>
      <p:sp>
        <p:nvSpPr>
          <p:cNvPr id="7" name="Date Placeholder 7"/>
          <p:cNvSpPr>
            <a:spLocks noGrp="1"/>
          </p:cNvSpPr>
          <p:nvPr>
            <p:ph type="dt" sz="half" idx="10"/>
          </p:nvPr>
        </p:nvSpPr>
        <p:spPr/>
        <p:txBody>
          <a:bodyPr/>
          <a:lstStyle/>
          <a:p>
            <a:fld id="{F64B6C7D-FBA3-4DDE-AE87-8FCCA7A04E3C}" type="datetime1">
              <a:rPr lang="en-US" smtClean="0"/>
              <a:t>12/8/2023</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a:p>
        </p:txBody>
      </p:sp>
      <p:sp>
        <p:nvSpPr>
          <p:cNvPr id="3" name="Date Placeholder 3"/>
          <p:cNvSpPr>
            <a:spLocks noGrp="1"/>
          </p:cNvSpPr>
          <p:nvPr>
            <p:ph type="dt" sz="half" idx="10"/>
          </p:nvPr>
        </p:nvSpPr>
        <p:spPr/>
        <p:txBody>
          <a:bodyPr/>
          <a:lstStyle/>
          <a:p>
            <a:fld id="{C2EB43C7-96D2-4C16-A259-4B8382277000}" type="datetime1">
              <a:rPr lang="en-US" smtClean="0"/>
              <a:t>12/8/2023</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gradFill>
          <a:gsLst>
            <a:gs pos="0">
              <a:schemeClr val="accent2">
                <a:lumMod val="100000"/>
              </a:schemeClr>
            </a:gs>
            <a:gs pos="100000">
              <a:schemeClr val="tx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t>Click to edit Master title style</a:t>
            </a:r>
            <a:endParaRPr/>
          </a:p>
        </p:txBody>
      </p:sp>
      <p:sp>
        <p:nvSpPr>
          <p:cNvPr id="4" name="Footer Placeholder 2"/>
          <p:cNvSpPr>
            <a:spLocks noGrp="1"/>
          </p:cNvSpPr>
          <p:nvPr>
            <p:ph type="ftr" sz="quarter" idx="11"/>
          </p:nvPr>
        </p:nvSpPr>
        <p:spPr>
          <a:xfrm>
            <a:off x="0" y="6620256"/>
            <a:ext cx="7159752" cy="237744"/>
          </a:xfrm>
        </p:spPr>
        <p:txBody>
          <a:bodyPr/>
          <a:lstStyle/>
          <a:p>
            <a:endParaRPr/>
          </a:p>
        </p:txBody>
      </p:sp>
      <p:sp>
        <p:nvSpPr>
          <p:cNvPr id="3" name="Date Placeholder 3"/>
          <p:cNvSpPr>
            <a:spLocks noGrp="1"/>
          </p:cNvSpPr>
          <p:nvPr>
            <p:ph type="dt" sz="half" idx="10"/>
          </p:nvPr>
        </p:nvSpPr>
        <p:spPr/>
        <p:txBody>
          <a:bodyPr/>
          <a:lstStyle/>
          <a:p>
            <a:fld id="{C2EB43C7-96D2-4C16-A259-4B8382277000}" type="datetime1">
              <a:rPr lang="en-US" smtClean="0"/>
              <a:t>12/8/2023</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9204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endParaRPr/>
          </a:p>
        </p:txBody>
      </p:sp>
      <p:sp>
        <p:nvSpPr>
          <p:cNvPr id="2" name="Date Placeholder 2"/>
          <p:cNvSpPr>
            <a:spLocks noGrp="1"/>
          </p:cNvSpPr>
          <p:nvPr>
            <p:ph type="dt" sz="half" idx="10"/>
          </p:nvPr>
        </p:nvSpPr>
        <p:spPr/>
        <p:txBody>
          <a:bodyPr/>
          <a:lstStyle>
            <a:lvl1pPr>
              <a:defRPr>
                <a:solidFill>
                  <a:schemeClr val="tx2"/>
                </a:solidFill>
              </a:defRPr>
            </a:lvl1pPr>
          </a:lstStyle>
          <a:p>
            <a:fld id="{D1CF7BAB-3116-4BFF-A43C-8B4317D7AD67}" type="datetime1">
              <a:rPr lang="en-US" smtClean="0"/>
              <a:t>12/8/2023</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233424"/>
          </a:xfrm>
          <a:prstGeom prst="rect">
            <a:avLst/>
          </a:prstGeom>
          <a:gradFill>
            <a:gsLst>
              <a:gs pos="0">
                <a:schemeClr val="accent2">
                  <a:lumMod val="100000"/>
                </a:schemeClr>
              </a:gs>
              <a:gs pos="100000">
                <a:schemeClr val="tx2"/>
              </a:gs>
            </a:gsLst>
            <a:path path="circle">
              <a:fillToRect l="50000" t="50000" r="50000" b="50000"/>
            </a:path>
          </a:gradFill>
        </p:spPr>
        <p:txBody>
          <a:bodyPr vert="horz" lIns="274320" tIns="45720" rIns="27432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228600" y="1543050"/>
            <a:ext cx="11715750" cy="2492990"/>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Rectangle 3"/>
          <p:cNvSpPr/>
          <p:nvPr/>
        </p:nvSpPr>
        <p:spPr bwMode="ltGray">
          <a:xfrm>
            <a:off x="1587" y="6583680"/>
            <a:ext cx="12188826" cy="274320"/>
          </a:xfrm>
          <a:prstGeom prst="rect">
            <a:avLst/>
          </a:prstGeom>
          <a:gradFill flip="none" rotWithShape="1">
            <a:gsLst>
              <a:gs pos="100000">
                <a:schemeClr val="tx2">
                  <a:lumMod val="75000"/>
                </a:schemeClr>
              </a:gs>
              <a:gs pos="0">
                <a:schemeClr val="accent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5" name="Footer Placeholder 4"/>
          <p:cNvSpPr>
            <a:spLocks noGrp="1"/>
          </p:cNvSpPr>
          <p:nvPr>
            <p:ph type="ftr" sz="quarter" idx="3"/>
          </p:nvPr>
        </p:nvSpPr>
        <p:spPr>
          <a:xfrm>
            <a:off x="0" y="6620256"/>
            <a:ext cx="7159752" cy="237744"/>
          </a:xfrm>
          <a:prstGeom prst="rect">
            <a:avLst/>
          </a:prstGeom>
        </p:spPr>
        <p:txBody>
          <a:bodyPr vert="horz" lIns="274320" tIns="45720" rIns="274320" bIns="45720" rtlCol="0" anchor="ctr"/>
          <a:lstStyle>
            <a:lvl1pPr algn="l">
              <a:defRPr sz="1100" cap="all" baseline="0">
                <a:solidFill>
                  <a:schemeClr val="bg2"/>
                </a:solidFill>
              </a:defRPr>
            </a:lvl1pPr>
          </a:lstStyle>
          <a:p>
            <a:endParaRPr lang="en-US"/>
          </a:p>
        </p:txBody>
      </p:sp>
      <p:sp>
        <p:nvSpPr>
          <p:cNvPr id="8" name="Rectangle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Date Placeholder 6"/>
          <p:cNvSpPr>
            <a:spLocks noGrp="1"/>
          </p:cNvSpPr>
          <p:nvPr>
            <p:ph type="dt" sz="half" idx="2"/>
          </p:nvPr>
        </p:nvSpPr>
        <p:spPr>
          <a:xfrm>
            <a:off x="7239000" y="6620256"/>
            <a:ext cx="4210050" cy="237744"/>
          </a:xfrm>
          <a:prstGeom prst="rect">
            <a:avLst/>
          </a:prstGeom>
        </p:spPr>
        <p:txBody>
          <a:bodyPr vert="horz" lIns="274320" tIns="45720" rIns="274320" bIns="45720" rtlCol="0" anchor="ctr"/>
          <a:lstStyle>
            <a:lvl1pPr algn="r">
              <a:defRPr sz="1100">
                <a:solidFill>
                  <a:schemeClr val="bg2"/>
                </a:solidFill>
              </a:defRPr>
            </a:lvl1pPr>
          </a:lstStyle>
          <a:p>
            <a:fld id="{B500840C-3FDE-481F-B156-79436851FC20}" type="datetime1">
              <a:rPr lang="en-US" smtClean="0"/>
              <a:t>12/8/2023</a:t>
            </a:fld>
            <a:endParaRPr lang="en-US"/>
          </a:p>
        </p:txBody>
      </p:sp>
      <p:sp>
        <p:nvSpPr>
          <p:cNvPr id="6" name="Slide Number Placeholder 7"/>
          <p:cNvSpPr>
            <a:spLocks noGrp="1"/>
          </p:cNvSpPr>
          <p:nvPr>
            <p:ph type="sldNum" sz="quarter" idx="4"/>
          </p:nvPr>
        </p:nvSpPr>
        <p:spPr>
          <a:xfrm>
            <a:off x="11551920" y="6608323"/>
            <a:ext cx="640080" cy="261610"/>
          </a:xfrm>
          <a:prstGeom prst="rect">
            <a:avLst/>
          </a:prstGeom>
        </p:spPr>
        <p:txBody>
          <a:bodyPr vert="horz" lIns="91440" tIns="45720" rIns="182880" bIns="45720" rtlCol="0" anchor="ctr">
            <a:spAutoFit/>
          </a:bodyPr>
          <a:lstStyle>
            <a:lvl1pPr algn="r">
              <a:defRPr sz="1100">
                <a:solidFill>
                  <a:schemeClr val="bg2"/>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71" r:id="rId8"/>
    <p:sldLayoutId id="2147483655" r:id="rId9"/>
    <p:sldLayoutId id="2147483656" r:id="rId10"/>
    <p:sldLayoutId id="2147483663" r:id="rId11"/>
    <p:sldLayoutId id="2147483657" r:id="rId12"/>
    <p:sldLayoutId id="2147483658" r:id="rId13"/>
    <p:sldLayoutId id="2147483659" r:id="rId14"/>
    <p:sldLayoutId id="2147483664" r:id="rId15"/>
    <p:sldLayoutId id="2147483667" r:id="rId16"/>
    <p:sldLayoutId id="2147483668" r:id="rId17"/>
    <p:sldLayoutId id="214748367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bg1"/>
          </a:solidFill>
          <a:latin typeface="Impact" panose="020B0806030902050204" pitchFamily="34" charset="0"/>
          <a:ea typeface="+mj-ea"/>
          <a:cs typeface="+mj-cs"/>
        </a:defRPr>
      </a:lvl1pPr>
    </p:titleStyle>
    <p:bodyStyle>
      <a:lvl1pPr marL="274320" indent="-228600" algn="l" defTabSz="914400" rtl="0" eaLnBrk="1" latinLnBrk="0" hangingPunct="1">
        <a:lnSpc>
          <a:spcPct val="100000"/>
        </a:lnSpc>
        <a:spcBef>
          <a:spcPts val="1200"/>
        </a:spcBef>
        <a:buClr>
          <a:schemeClr val="tx2"/>
        </a:buClr>
        <a:buSzPct val="100000"/>
        <a:buFont typeface="Arial" pitchFamily="34" charset="0"/>
        <a:buChar char="▪"/>
        <a:defRPr sz="2800" kern="1200">
          <a:solidFill>
            <a:schemeClr val="tx1"/>
          </a:solidFill>
          <a:latin typeface="+mn-lt"/>
          <a:ea typeface="+mn-ea"/>
          <a:cs typeface="+mn-cs"/>
        </a:defRPr>
      </a:lvl1pPr>
      <a:lvl2pPr marL="59436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2pPr>
      <a:lvl3pPr marL="91440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3pPr>
      <a:lvl4pPr marL="123444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4pPr>
      <a:lvl5pPr marL="155448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www.globalmethane.org/" TargetMode="External"/><Relationship Id="rId5" Type="http://schemas.openxmlformats.org/officeDocument/2006/relationships/image" Target="../media/image30.png"/><Relationship Id="rId4" Type="http://schemas.openxmlformats.org/officeDocument/2006/relationships/hyperlink" Target="https://globalmethane.org/events/index.asp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globalmethane.org/"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cldp.doc.gov/methane-abatement-resourc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notesSlide" Target="../notesSlides/notesSlide11.xml"/><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hyperlink" Target="https://unece.org/sustainable-energy" TargetMode="External"/><Relationship Id="rId10" Type="http://schemas.openxmlformats.org/officeDocument/2006/relationships/image" Target="../media/image38.svg"/><Relationship Id="rId4" Type="http://schemas.openxmlformats.org/officeDocument/2006/relationships/hyperlink" Target="https://www.globalmethane.org/2024forum" TargetMode="External"/><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epa.gov/sites/default/files/2019-09/documents/epa_non-co2_greenhouse_gases_rpt-epa430r19010.pdf"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www.carecprogram.org/uploads/Supporting-Reg.-Actions-to-Address-Climate-Change_WEB-ENG.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hyperlink" Target="https://www.globalmethanepledge.org/"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notesSlide" Target="../notesSlides/notesSlide8.xml"/><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slideLayout" Target="../slideLayouts/slideLayout2.xml"/><Relationship Id="rId16" Type="http://schemas.openxmlformats.org/officeDocument/2006/relationships/image" Target="../media/image30.png"/><Relationship Id="rId1" Type="http://schemas.openxmlformats.org/officeDocument/2006/relationships/tags" Target="../tags/tag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hyperlink" Target="http://www.globalmethane.org/" TargetMode="External"/><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28FAA3-E63A-4F1B-8EA1-64ECAE5FD486}"/>
              </a:ext>
            </a:extLst>
          </p:cNvPr>
          <p:cNvSpPr>
            <a:spLocks noGrp="1"/>
          </p:cNvSpPr>
          <p:nvPr>
            <p:ph type="title"/>
          </p:nvPr>
        </p:nvSpPr>
        <p:spPr>
          <a:xfrm>
            <a:off x="0" y="3636579"/>
            <a:ext cx="12192000" cy="2925585"/>
          </a:xfrm>
        </p:spPr>
        <p:txBody>
          <a:bodyPr>
            <a:normAutofit fontScale="90000"/>
          </a:bodyPr>
          <a:lstStyle/>
          <a:p>
            <a:pPr algn="ctr"/>
            <a:br>
              <a:rPr lang="en-US" sz="3600" dirty="0">
                <a:latin typeface="Arial Rounded MT Bold" panose="020F0704030504030204" pitchFamily="34" charset="0"/>
              </a:rPr>
            </a:br>
            <a:r>
              <a:rPr lang="en-US" sz="3600" dirty="0">
                <a:latin typeface="Arial Rounded MT Bold" panose="020F0704030504030204" pitchFamily="34" charset="0"/>
              </a:rPr>
              <a:t>The Case for Action on Methane in Central Asia</a:t>
            </a:r>
            <a:br>
              <a:rPr lang="en-US" sz="3600" dirty="0">
                <a:latin typeface="Arial Rounded MT Bold" panose="020F0704030504030204" pitchFamily="34" charset="0"/>
              </a:rPr>
            </a:br>
            <a:r>
              <a:rPr lang="en-US" sz="3600" dirty="0">
                <a:latin typeface="Arial Rounded MT Bold" panose="020F0704030504030204" pitchFamily="34" charset="0"/>
              </a:rPr>
              <a:t> (&amp; Some Resources to Help)</a:t>
            </a:r>
            <a:br>
              <a:rPr lang="en-US" sz="4000" dirty="0">
                <a:latin typeface="Arial Rounded MT Bold" panose="020F0704030504030204" pitchFamily="34" charset="0"/>
              </a:rPr>
            </a:br>
            <a:br>
              <a:rPr lang="en-US" sz="4000" dirty="0"/>
            </a:br>
            <a:r>
              <a:rPr lang="en-US" sz="2700" dirty="0">
                <a:latin typeface="Arial" panose="020B0604020202020204" pitchFamily="34" charset="0"/>
                <a:cs typeface="Arial" panose="020B0604020202020204" pitchFamily="34" charset="0"/>
              </a:rPr>
              <a:t>Denise Mulholland</a:t>
            </a:r>
            <a:br>
              <a:rPr lang="en-US" sz="2400" dirty="0"/>
            </a:br>
            <a:r>
              <a:rPr lang="en-US" sz="2200" dirty="0">
                <a:latin typeface="Arial" panose="020B0604020202020204" pitchFamily="34" charset="0"/>
                <a:cs typeface="Arial" panose="020B0604020202020204" pitchFamily="34" charset="0"/>
              </a:rPr>
              <a:t>Lead, International Methane Team</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Director, Global Methane Initiative Secretariat</a:t>
            </a:r>
            <a:br>
              <a:rPr lang="en-US" sz="20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US Environmental Protection Agency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7 November 2023</a:t>
            </a:r>
            <a:br>
              <a:rPr lang="en-US" sz="2000" dirty="0"/>
            </a:br>
            <a:endParaRPr lang="en-US" sz="2000" dirty="0"/>
          </a:p>
        </p:txBody>
      </p:sp>
      <p:pic>
        <p:nvPicPr>
          <p:cNvPr id="3" name="Graphic 2">
            <a:extLst>
              <a:ext uri="{FF2B5EF4-FFF2-40B4-BE49-F238E27FC236}">
                <a16:creationId xmlns:a16="http://schemas.microsoft.com/office/drawing/2014/main" id="{B236A724-1526-586C-53D7-5617E92E656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915" y="5665135"/>
            <a:ext cx="1439879" cy="771524"/>
          </a:xfrm>
          <a:prstGeom prst="rect">
            <a:avLst/>
          </a:prstGeom>
        </p:spPr>
      </p:pic>
    </p:spTree>
    <p:extLst>
      <p:ext uri="{BB962C8B-B14F-4D97-AF65-F5344CB8AC3E}">
        <p14:creationId xmlns:p14="http://schemas.microsoft.com/office/powerpoint/2010/main" val="3394382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3B28-292C-4648-B241-C08587B0E4B9}"/>
              </a:ext>
            </a:extLst>
          </p:cNvPr>
          <p:cNvSpPr>
            <a:spLocks noGrp="1"/>
          </p:cNvSpPr>
          <p:nvPr>
            <p:ph type="title"/>
          </p:nvPr>
        </p:nvSpPr>
        <p:spPr>
          <a:xfrm>
            <a:off x="1" y="0"/>
            <a:ext cx="9616965" cy="1325563"/>
          </a:xfrm>
        </p:spPr>
        <p:txBody>
          <a:bodyPr>
            <a:normAutofit/>
          </a:bodyPr>
          <a:lstStyle/>
          <a:p>
            <a:r>
              <a:rPr lang="en-US" sz="4000" dirty="0">
                <a:latin typeface="Arial Rounded MT Bold" panose="020F0704030504030204" pitchFamily="34" charset="0"/>
              </a:rPr>
              <a:t>GMI Actions and Resources to Support Methane Reductions</a:t>
            </a:r>
          </a:p>
        </p:txBody>
      </p:sp>
      <p:graphicFrame>
        <p:nvGraphicFramePr>
          <p:cNvPr id="7" name="Table 6">
            <a:extLst>
              <a:ext uri="{FF2B5EF4-FFF2-40B4-BE49-F238E27FC236}">
                <a16:creationId xmlns:a16="http://schemas.microsoft.com/office/drawing/2014/main" id="{8EA7A9AB-1545-4853-B122-295884713A8E}"/>
              </a:ext>
            </a:extLst>
          </p:cNvPr>
          <p:cNvGraphicFramePr>
            <a:graphicFrameLocks noGrp="1"/>
          </p:cNvGraphicFramePr>
          <p:nvPr>
            <p:extLst>
              <p:ext uri="{D42A27DB-BD31-4B8C-83A1-F6EECF244321}">
                <p14:modId xmlns:p14="http://schemas.microsoft.com/office/powerpoint/2010/main" val="2075891994"/>
              </p:ext>
            </p:extLst>
          </p:nvPr>
        </p:nvGraphicFramePr>
        <p:xfrm>
          <a:off x="543523" y="1619205"/>
          <a:ext cx="10810663" cy="4602480"/>
        </p:xfrm>
        <a:graphic>
          <a:graphicData uri="http://schemas.openxmlformats.org/drawingml/2006/table">
            <a:tbl>
              <a:tblPr firstRow="1" bandRow="1">
                <a:tableStyleId>{2D5ABB26-0587-4C30-8999-92F81FD0307C}</a:tableStyleId>
              </a:tblPr>
              <a:tblGrid>
                <a:gridCol w="3587722">
                  <a:extLst>
                    <a:ext uri="{9D8B030D-6E8A-4147-A177-3AD203B41FA5}">
                      <a16:colId xmlns:a16="http://schemas.microsoft.com/office/drawing/2014/main" val="1950544266"/>
                    </a:ext>
                  </a:extLst>
                </a:gridCol>
                <a:gridCol w="4003762">
                  <a:extLst>
                    <a:ext uri="{9D8B030D-6E8A-4147-A177-3AD203B41FA5}">
                      <a16:colId xmlns:a16="http://schemas.microsoft.com/office/drawing/2014/main" val="2609721015"/>
                    </a:ext>
                  </a:extLst>
                </a:gridCol>
                <a:gridCol w="3219179">
                  <a:extLst>
                    <a:ext uri="{9D8B030D-6E8A-4147-A177-3AD203B41FA5}">
                      <a16:colId xmlns:a16="http://schemas.microsoft.com/office/drawing/2014/main" val="3647027185"/>
                    </a:ext>
                  </a:extLst>
                </a:gridCol>
              </a:tblGrid>
              <a:tr h="1262405">
                <a:tc>
                  <a:txBody>
                    <a:bodyPr/>
                    <a:lstStyle/>
                    <a:p>
                      <a:pPr algn="ctr">
                        <a:spcBef>
                          <a:spcPts val="600"/>
                        </a:spcBef>
                      </a:pPr>
                      <a:r>
                        <a:rPr lang="en-US" sz="2000" b="1" dirty="0">
                          <a:solidFill>
                            <a:schemeClr val="bg1"/>
                          </a:solidFill>
                          <a:latin typeface="+mj-lt"/>
                        </a:rPr>
                        <a:t>Performs Assessments </a:t>
                      </a:r>
                      <a:br>
                        <a:rPr lang="en-US" sz="2000" b="1" dirty="0">
                          <a:solidFill>
                            <a:schemeClr val="bg1"/>
                          </a:solidFill>
                          <a:latin typeface="+mj-lt"/>
                        </a:rPr>
                      </a:br>
                      <a:r>
                        <a:rPr lang="en-US" sz="2000" b="1" dirty="0">
                          <a:solidFill>
                            <a:schemeClr val="bg1"/>
                          </a:solidFill>
                          <a:latin typeface="+mj-lt"/>
                        </a:rPr>
                        <a:t>and Provides Tools</a:t>
                      </a:r>
                    </a:p>
                  </a:txBody>
                  <a:tcPr marL="182880" marR="182880" marT="182880" marB="18288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5EB8"/>
                    </a:solidFill>
                  </a:tcPr>
                </a:tc>
                <a:tc>
                  <a:txBody>
                    <a:bodyPr/>
                    <a:lstStyle/>
                    <a:p>
                      <a:pPr algn="ctr">
                        <a:spcBef>
                          <a:spcPts val="600"/>
                        </a:spcBef>
                      </a:pPr>
                      <a:r>
                        <a:rPr lang="en-US" sz="2000" b="1" dirty="0">
                          <a:solidFill>
                            <a:schemeClr val="bg1"/>
                          </a:solidFill>
                          <a:latin typeface="+mj-lt"/>
                        </a:rPr>
                        <a:t>Builds Capacity with Best Practices and Guidance</a:t>
                      </a:r>
                    </a:p>
                  </a:txBody>
                  <a:tcPr marL="182880" marR="182880" marT="182880" marB="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5EB8"/>
                    </a:solidFill>
                  </a:tcPr>
                </a:tc>
                <a:tc>
                  <a:txBody>
                    <a:bodyPr/>
                    <a:lstStyle/>
                    <a:p>
                      <a:pPr algn="ctr">
                        <a:spcBef>
                          <a:spcPts val="600"/>
                        </a:spcBef>
                      </a:pPr>
                      <a:r>
                        <a:rPr lang="en-US" sz="2000" b="1" dirty="0">
                          <a:solidFill>
                            <a:schemeClr val="bg1"/>
                          </a:solidFill>
                          <a:latin typeface="+mj-lt"/>
                        </a:rPr>
                        <a:t>Fosters peer exchange and information sharing</a:t>
                      </a:r>
                    </a:p>
                  </a:txBody>
                  <a:tcPr marL="182880" marR="182880" marT="182880" marB="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5EB8"/>
                    </a:solidFill>
                  </a:tcPr>
                </a:tc>
                <a:extLst>
                  <a:ext uri="{0D108BD9-81ED-4DB2-BD59-A6C34878D82A}">
                    <a16:rowId xmlns:a16="http://schemas.microsoft.com/office/drawing/2014/main" val="1177296869"/>
                  </a:ext>
                </a:extLst>
              </a:tr>
              <a:tr h="2538603">
                <a:tc>
                  <a:txBody>
                    <a:bodyPr/>
                    <a:lstStyle/>
                    <a:p>
                      <a:pPr marL="285750" indent="-285750">
                        <a:spcBef>
                          <a:spcPts val="600"/>
                        </a:spcBef>
                        <a:buFont typeface="Arial" panose="020B0604020202020204" pitchFamily="34" charset="0"/>
                        <a:buChar char="•"/>
                      </a:pPr>
                      <a:r>
                        <a:rPr lang="en-US" sz="1400" dirty="0">
                          <a:latin typeface="+mn-lt"/>
                        </a:rPr>
                        <a:t>Desktop studies</a:t>
                      </a:r>
                    </a:p>
                    <a:p>
                      <a:pPr marL="285750" indent="-285750">
                        <a:spcBef>
                          <a:spcPts val="600"/>
                        </a:spcBef>
                        <a:buFont typeface="Arial" panose="020B0604020202020204" pitchFamily="34" charset="0"/>
                        <a:buChar char="•"/>
                      </a:pPr>
                      <a:r>
                        <a:rPr lang="en-US" sz="1400" dirty="0">
                          <a:latin typeface="+mn-lt"/>
                        </a:rPr>
                        <a:t>Site Visits and scoping missions</a:t>
                      </a:r>
                    </a:p>
                    <a:p>
                      <a:pPr marL="285750" indent="-285750">
                        <a:spcBef>
                          <a:spcPts val="600"/>
                        </a:spcBef>
                        <a:buFont typeface="Arial" panose="020B0604020202020204" pitchFamily="34" charset="0"/>
                        <a:buChar char="•"/>
                      </a:pPr>
                      <a:r>
                        <a:rPr lang="en-US" sz="1400" dirty="0">
                          <a:latin typeface="+mn-lt"/>
                        </a:rPr>
                        <a:t>On-site measurement (</a:t>
                      </a:r>
                      <a:r>
                        <a:rPr lang="en-US" sz="1400" dirty="0" err="1">
                          <a:latin typeface="+mn-lt"/>
                        </a:rPr>
                        <a:t>i.e</a:t>
                      </a:r>
                      <a:r>
                        <a:rPr lang="en-US" sz="1400" dirty="0">
                          <a:latin typeface="+mn-lt"/>
                        </a:rPr>
                        <a:t> Pre-Feasibility) studies</a:t>
                      </a:r>
                    </a:p>
                    <a:p>
                      <a:pPr marL="285750" indent="-285750">
                        <a:spcBef>
                          <a:spcPts val="600"/>
                        </a:spcBef>
                        <a:buFont typeface="Arial" panose="020B0604020202020204" pitchFamily="34" charset="0"/>
                        <a:buChar char="•"/>
                      </a:pPr>
                      <a:r>
                        <a:rPr lang="en-US" sz="1400" dirty="0">
                          <a:latin typeface="+mn-lt"/>
                        </a:rPr>
                        <a:t>Leak Detection and Repair</a:t>
                      </a:r>
                    </a:p>
                    <a:p>
                      <a:pPr marL="285750" indent="-285750">
                        <a:spcBef>
                          <a:spcPts val="600"/>
                        </a:spcBef>
                        <a:buFont typeface="Arial" panose="020B0604020202020204" pitchFamily="34" charset="0"/>
                        <a:buChar char="•"/>
                      </a:pPr>
                      <a:r>
                        <a:rPr lang="en-US" sz="1400" dirty="0">
                          <a:latin typeface="+mn-lt"/>
                        </a:rPr>
                        <a:t>Data collection assistance </a:t>
                      </a:r>
                    </a:p>
                    <a:p>
                      <a:pPr marL="285750" indent="-285750">
                        <a:spcBef>
                          <a:spcPts val="600"/>
                        </a:spcBef>
                        <a:buFont typeface="Arial" panose="020B0604020202020204" pitchFamily="34" charset="0"/>
                        <a:buChar char="•"/>
                      </a:pPr>
                      <a:r>
                        <a:rPr lang="en-US" sz="1400" dirty="0">
                          <a:latin typeface="+mn-lt"/>
                        </a:rPr>
                        <a:t>Reports/Technical Presentations/ Guidance</a:t>
                      </a:r>
                    </a:p>
                    <a:p>
                      <a:pPr marL="285750" indent="-285750">
                        <a:spcBef>
                          <a:spcPts val="600"/>
                        </a:spcBef>
                        <a:buFont typeface="Arial" panose="020B0604020202020204" pitchFamily="34" charset="0"/>
                        <a:buChar char="•"/>
                      </a:pPr>
                      <a:r>
                        <a:rPr lang="en-US" sz="1400" dirty="0">
                          <a:latin typeface="+mn-lt"/>
                        </a:rPr>
                        <a:t>Tools/Models</a:t>
                      </a:r>
                    </a:p>
                    <a:p>
                      <a:pPr marL="285750" indent="-285750">
                        <a:spcBef>
                          <a:spcPts val="600"/>
                        </a:spcBef>
                        <a:buFont typeface="Arial" panose="020B0604020202020204" pitchFamily="34" charset="0"/>
                        <a:buChar char="•"/>
                      </a:pPr>
                      <a:r>
                        <a:rPr lang="en-US" sz="1400" dirty="0">
                          <a:latin typeface="+mn-lt"/>
                        </a:rPr>
                        <a:t>Databases on projects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a:latin typeface="+mn-lt"/>
                        </a:rPr>
                        <a:t>Analyses</a:t>
                      </a:r>
                    </a:p>
                  </a:txBody>
                  <a:tcPr marL="182880" marR="182880" marT="182880" marB="18288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285750" indent="-285750">
                        <a:spcBef>
                          <a:spcPts val="600"/>
                        </a:spcBef>
                        <a:buFont typeface="Arial" panose="020B0604020202020204" pitchFamily="34" charset="0"/>
                        <a:buChar char="•"/>
                      </a:pPr>
                      <a:r>
                        <a:rPr lang="en-US" sz="1400" dirty="0">
                          <a:latin typeface="+mn-lt"/>
                        </a:rPr>
                        <a:t>Mitigation technologies and best practices </a:t>
                      </a:r>
                    </a:p>
                    <a:p>
                      <a:pPr marL="285750" indent="-285750">
                        <a:spcBef>
                          <a:spcPts val="600"/>
                        </a:spcBef>
                        <a:buFont typeface="Arial" panose="020B0604020202020204" pitchFamily="34" charset="0"/>
                        <a:buChar char="•"/>
                      </a:pPr>
                      <a:r>
                        <a:rPr lang="en-US" sz="1400" dirty="0">
                          <a:latin typeface="+mn-lt"/>
                        </a:rPr>
                        <a:t>Best practices and technologies for measurement, reporting and verification (MRV)</a:t>
                      </a:r>
                    </a:p>
                    <a:p>
                      <a:pPr marL="285750" indent="-285750">
                        <a:spcBef>
                          <a:spcPts val="600"/>
                        </a:spcBef>
                        <a:buFont typeface="Arial" panose="020B0604020202020204" pitchFamily="34" charset="0"/>
                        <a:buChar char="•"/>
                      </a:pPr>
                      <a:r>
                        <a:rPr lang="en-US" sz="1400" dirty="0">
                          <a:latin typeface="+mn-lt"/>
                        </a:rPr>
                        <a:t>Guidance to refine emissions inventories</a:t>
                      </a:r>
                    </a:p>
                    <a:p>
                      <a:pPr marL="285750" indent="-285750">
                        <a:spcBef>
                          <a:spcPts val="600"/>
                        </a:spcBef>
                        <a:buFont typeface="Arial" panose="020B0604020202020204" pitchFamily="34" charset="0"/>
                        <a:buChar char="•"/>
                      </a:pPr>
                      <a:r>
                        <a:rPr lang="en-US" sz="1400" dirty="0">
                          <a:latin typeface="+mn-lt"/>
                        </a:rPr>
                        <a:t>Trainings</a:t>
                      </a:r>
                    </a:p>
                    <a:p>
                      <a:pPr marL="285750" indent="-285750">
                        <a:spcBef>
                          <a:spcPts val="600"/>
                        </a:spcBef>
                        <a:buFont typeface="Arial" panose="020B0604020202020204" pitchFamily="34" charset="0"/>
                        <a:buChar char="•"/>
                      </a:pPr>
                      <a:r>
                        <a:rPr lang="en-US" sz="1400" dirty="0">
                          <a:latin typeface="+mn-lt"/>
                        </a:rPr>
                        <a:t>Consultations</a:t>
                      </a:r>
                    </a:p>
                  </a:txBody>
                  <a:tcPr marL="182880" marR="182880" marT="182880" marB="18288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a:latin typeface="+mn-lt"/>
                        </a:rPr>
                        <a:t>Conferences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a:latin typeface="+mn-lt"/>
                        </a:rPr>
                        <a:t>Presentations to Partners and Other Stakeholders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a:latin typeface="+mn-lt"/>
                        </a:rPr>
                        <a:t>Subcommittee Meetings</a:t>
                      </a:r>
                    </a:p>
                    <a:p>
                      <a:pPr marL="285750" indent="-285750">
                        <a:spcBef>
                          <a:spcPts val="600"/>
                        </a:spcBef>
                        <a:buFont typeface="Arial" panose="020B0604020202020204" pitchFamily="34" charset="0"/>
                        <a:buChar char="•"/>
                      </a:pPr>
                      <a:r>
                        <a:rPr lang="en-US" sz="1400" dirty="0">
                          <a:latin typeface="+mn-lt"/>
                        </a:rPr>
                        <a:t>Workshops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a:latin typeface="+mn-lt"/>
                          <a:hlinkClick r:id="rId4"/>
                        </a:rPr>
                        <a:t>Webinars</a:t>
                      </a:r>
                      <a:endParaRPr lang="en-US" sz="1400" dirty="0">
                        <a:latin typeface="+mn-lt"/>
                      </a:endParaRPr>
                    </a:p>
                    <a:p>
                      <a:pPr marL="285750" indent="-285750">
                        <a:spcBef>
                          <a:spcPts val="600"/>
                        </a:spcBef>
                        <a:buFont typeface="Arial" panose="020B0604020202020204" pitchFamily="34" charset="0"/>
                        <a:buChar char="•"/>
                      </a:pPr>
                      <a:r>
                        <a:rPr lang="en-US" sz="1400" dirty="0">
                          <a:latin typeface="+mn-lt"/>
                        </a:rPr>
                        <a:t>Other Meetings</a:t>
                      </a:r>
                    </a:p>
                  </a:txBody>
                  <a:tcPr marL="182880" marR="182880" marT="182880" marB="18288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35957977"/>
                  </a:ext>
                </a:extLst>
              </a:tr>
            </a:tbl>
          </a:graphicData>
        </a:graphic>
      </p:graphicFrame>
      <p:pic>
        <p:nvPicPr>
          <p:cNvPr id="4" name="Picture 3">
            <a:extLst>
              <a:ext uri="{FF2B5EF4-FFF2-40B4-BE49-F238E27FC236}">
                <a16:creationId xmlns:a16="http://schemas.microsoft.com/office/drawing/2014/main" id="{1DF8817C-7D23-B01D-A98D-C83547637A3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6286" y="17160"/>
            <a:ext cx="2301921" cy="1325564"/>
          </a:xfrm>
          <a:prstGeom prst="rect">
            <a:avLst/>
          </a:prstGeom>
        </p:spPr>
      </p:pic>
      <p:sp>
        <p:nvSpPr>
          <p:cNvPr id="5" name="Content Placeholder 2">
            <a:extLst>
              <a:ext uri="{FF2B5EF4-FFF2-40B4-BE49-F238E27FC236}">
                <a16:creationId xmlns:a16="http://schemas.microsoft.com/office/drawing/2014/main" id="{54442C62-2402-62C6-4A4B-FFBEBF786CCB}"/>
              </a:ext>
              <a:ext uri="{C183D7F6-B498-43B3-948B-1728B52AA6E4}">
                <adec:decorative xmlns:adec="http://schemas.microsoft.com/office/drawing/2017/decorative" val="1"/>
              </a:ext>
            </a:extLst>
          </p:cNvPr>
          <p:cNvSpPr txBox="1">
            <a:spLocks/>
          </p:cNvSpPr>
          <p:nvPr/>
        </p:nvSpPr>
        <p:spPr>
          <a:xfrm>
            <a:off x="2627586" y="6185130"/>
            <a:ext cx="6084667" cy="846386"/>
          </a:xfrm>
          <a:prstGeom prst="rect">
            <a:avLst/>
          </a:prstGeom>
        </p:spPr>
        <p:txBody>
          <a:bodyPr vert="horz" wrap="square" lIns="91440" tIns="45720" rIns="91440" bIns="45720" rtlCol="0">
            <a:spAutoFit/>
          </a:bodyPr>
          <a:lstStyle>
            <a:lvl1pPr marL="274320" indent="-228600" algn="l" defTabSz="914400" rtl="0" eaLnBrk="1" latinLnBrk="0" hangingPunct="1">
              <a:lnSpc>
                <a:spcPct val="100000"/>
              </a:lnSpc>
              <a:spcBef>
                <a:spcPts val="1200"/>
              </a:spcBef>
              <a:buClr>
                <a:schemeClr val="tx2"/>
              </a:buClr>
              <a:buSzPct val="100000"/>
              <a:buFont typeface="Arial" pitchFamily="34" charset="0"/>
              <a:buChar char="▪"/>
              <a:defRPr sz="2800" kern="1200">
                <a:solidFill>
                  <a:schemeClr val="tx1"/>
                </a:solidFill>
                <a:latin typeface="+mn-lt"/>
                <a:ea typeface="+mn-ea"/>
                <a:cs typeface="+mn-cs"/>
              </a:defRPr>
            </a:lvl1pPr>
            <a:lvl2pPr marL="59436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2pPr>
            <a:lvl3pPr marL="91440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3pPr>
            <a:lvl4pPr marL="123444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4pPr>
            <a:lvl5pPr marL="155448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0" indent="0">
              <a:spcBef>
                <a:spcPts val="600"/>
              </a:spcBef>
              <a:buClr>
                <a:schemeClr val="accent5">
                  <a:lumMod val="75000"/>
                </a:schemeClr>
              </a:buClr>
              <a:buNone/>
            </a:pPr>
            <a:endParaRPr lang="en-US" sz="2200" dirty="0">
              <a:highlight>
                <a:srgbClr val="FFFFFF"/>
              </a:highlight>
              <a:hlinkClick r:id="rId6"/>
            </a:endParaRPr>
          </a:p>
          <a:p>
            <a:pPr marL="0" indent="0">
              <a:spcBef>
                <a:spcPts val="600"/>
              </a:spcBef>
              <a:buClr>
                <a:schemeClr val="accent5">
                  <a:lumMod val="75000"/>
                </a:schemeClr>
              </a:buClr>
              <a:buNone/>
            </a:pPr>
            <a:endParaRPr lang="en-US" sz="2200" dirty="0">
              <a:highlight>
                <a:srgbClr val="FFFFFF"/>
              </a:highlight>
            </a:endParaRPr>
          </a:p>
        </p:txBody>
      </p:sp>
      <p:sp>
        <p:nvSpPr>
          <p:cNvPr id="6" name="TextBox 5">
            <a:extLst>
              <a:ext uri="{FF2B5EF4-FFF2-40B4-BE49-F238E27FC236}">
                <a16:creationId xmlns:a16="http://schemas.microsoft.com/office/drawing/2014/main" id="{4BDDABB6-99E5-92C7-7072-0758B0D46798}"/>
              </a:ext>
            </a:extLst>
          </p:cNvPr>
          <p:cNvSpPr txBox="1"/>
          <p:nvPr/>
        </p:nvSpPr>
        <p:spPr>
          <a:xfrm>
            <a:off x="2858815" y="6238991"/>
            <a:ext cx="7914290" cy="369332"/>
          </a:xfrm>
          <a:prstGeom prst="rect">
            <a:avLst/>
          </a:prstGeom>
          <a:noFill/>
        </p:spPr>
        <p:txBody>
          <a:bodyPr wrap="square" rtlCol="0">
            <a:spAutoFit/>
          </a:bodyPr>
          <a:lstStyle/>
          <a:p>
            <a:r>
              <a:rPr lang="en-US" dirty="0"/>
              <a:t>For more information: </a:t>
            </a:r>
            <a:r>
              <a:rPr lang="en-US" sz="1800" dirty="0">
                <a:highlight>
                  <a:srgbClr val="FFFFFF"/>
                </a:highlight>
                <a:hlinkClick r:id="rId6"/>
              </a:rPr>
              <a:t>www.globalmethane.org</a:t>
            </a:r>
            <a:endParaRPr lang="en-US" dirty="0"/>
          </a:p>
        </p:txBody>
      </p:sp>
      <p:sp>
        <p:nvSpPr>
          <p:cNvPr id="3" name="Slide Number Placeholder 2">
            <a:extLst>
              <a:ext uri="{FF2B5EF4-FFF2-40B4-BE49-F238E27FC236}">
                <a16:creationId xmlns:a16="http://schemas.microsoft.com/office/drawing/2014/main" id="{5F582EF8-95C3-4841-BEE1-8EBBC48FC6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0369A-B4EA-4248-B8C6-02D0630FEC70}" type="slidenum">
              <a:rPr kumimoji="0" lang="en-US" sz="1400" b="0" i="0" u="none" strike="noStrike" kern="1200" cap="none" spc="0" normalizeH="0" baseline="0" noProof="0">
                <a:ln>
                  <a:noFill/>
                </a:ln>
                <a:solidFill>
                  <a:prstClr val="black"/>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159642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4B4D-1089-4459-96B1-766F15194C93}"/>
              </a:ext>
            </a:extLst>
          </p:cNvPr>
          <p:cNvSpPr>
            <a:spLocks noGrp="1"/>
          </p:cNvSpPr>
          <p:nvPr>
            <p:ph type="title"/>
          </p:nvPr>
        </p:nvSpPr>
        <p:spPr>
          <a:xfrm>
            <a:off x="0" y="17160"/>
            <a:ext cx="9396249" cy="1282971"/>
          </a:xfrm>
        </p:spPr>
        <p:txBody>
          <a:bodyPr>
            <a:normAutofit/>
          </a:bodyPr>
          <a:lstStyle/>
          <a:p>
            <a:r>
              <a:rPr lang="en-US" sz="3800" dirty="0">
                <a:solidFill>
                  <a:srgbClr val="FF0000"/>
                </a:solidFill>
                <a:latin typeface="Arial Rounded MT Bold" panose="020F0704030504030204" pitchFamily="34" charset="0"/>
              </a:rPr>
              <a:t>New! </a:t>
            </a:r>
            <a:r>
              <a:rPr lang="en-US" sz="3800" dirty="0">
                <a:latin typeface="Arial Rounded MT Bold" panose="020F0704030504030204" pitchFamily="34" charset="0"/>
              </a:rPr>
              <a:t>GMI Policymaker’s Framework for Addressing Methane Emissions</a:t>
            </a:r>
          </a:p>
        </p:txBody>
      </p:sp>
      <p:pic>
        <p:nvPicPr>
          <p:cNvPr id="4" name="Picture 3" descr="A diagram of the framework to help countries accelerate progress toward their methane emission reduction goals, with seven steps. The first step is understand context, the second is engage stakeholders, the third is establish baseline, the forth is set goals, the fifth is select strategies, the sixth is implement policies, and the seventh is evaluate, report, and adapt. ">
            <a:extLst>
              <a:ext uri="{FF2B5EF4-FFF2-40B4-BE49-F238E27FC236}">
                <a16:creationId xmlns:a16="http://schemas.microsoft.com/office/drawing/2014/main" id="{E2B82274-8C7A-4E2A-8467-688735CDB40E}"/>
              </a:ext>
            </a:extLst>
          </p:cNvPr>
          <p:cNvPicPr>
            <a:picLocks noChangeAspect="1"/>
          </p:cNvPicPr>
          <p:nvPr/>
        </p:nvPicPr>
        <p:blipFill rotWithShape="1">
          <a:blip r:embed="rId2"/>
          <a:srcRect l="9474" t="5059" r="12053"/>
          <a:stretch/>
        </p:blipFill>
        <p:spPr>
          <a:xfrm>
            <a:off x="192505" y="1394724"/>
            <a:ext cx="4995512" cy="4795061"/>
          </a:xfrm>
          <a:prstGeom prst="rect">
            <a:avLst/>
          </a:prstGeom>
        </p:spPr>
      </p:pic>
      <p:sp>
        <p:nvSpPr>
          <p:cNvPr id="3" name="Content Placeholder 2">
            <a:extLst>
              <a:ext uri="{FF2B5EF4-FFF2-40B4-BE49-F238E27FC236}">
                <a16:creationId xmlns:a16="http://schemas.microsoft.com/office/drawing/2014/main" id="{7E930C8C-2A09-4C36-8756-80148E86C21C}"/>
              </a:ext>
            </a:extLst>
          </p:cNvPr>
          <p:cNvSpPr>
            <a:spLocks noGrp="1"/>
          </p:cNvSpPr>
          <p:nvPr>
            <p:ph idx="1"/>
          </p:nvPr>
        </p:nvSpPr>
        <p:spPr>
          <a:xfrm>
            <a:off x="5478435" y="1611243"/>
            <a:ext cx="6323798" cy="4795061"/>
          </a:xfrm>
        </p:spPr>
        <p:txBody>
          <a:bodyPr>
            <a:normAutofit fontScale="25000" lnSpcReduction="20000"/>
          </a:bodyPr>
          <a:lstStyle/>
          <a:p>
            <a:r>
              <a:rPr lang="en-US" sz="8000" b="1" dirty="0">
                <a:latin typeface="Arial" panose="020B0604020202020204" pitchFamily="34" charset="0"/>
                <a:cs typeface="Arial" panose="020B0604020202020204" pitchFamily="34" charset="0"/>
              </a:rPr>
              <a:t>What: </a:t>
            </a:r>
            <a:r>
              <a:rPr lang="en-US" sz="8000" dirty="0">
                <a:latin typeface="Arial" panose="020B0604020202020204" pitchFamily="34" charset="0"/>
                <a:cs typeface="Arial" panose="020B0604020202020204" pitchFamily="34" charset="0"/>
              </a:rPr>
              <a:t>A framework to help countries accelerate progress toward their methane emission reduction goals across all sectors</a:t>
            </a:r>
          </a:p>
          <a:p>
            <a:r>
              <a:rPr lang="en-US" sz="8000" b="1" dirty="0">
                <a:latin typeface="Arial" panose="020B0604020202020204" pitchFamily="34" charset="0"/>
                <a:cs typeface="Arial" panose="020B0604020202020204" pitchFamily="34" charset="0"/>
              </a:rPr>
              <a:t>How: </a:t>
            </a:r>
          </a:p>
          <a:p>
            <a:pPr lvl="1"/>
            <a:r>
              <a:rPr lang="en-US" sz="7200" dirty="0">
                <a:latin typeface="Arial" panose="020B0604020202020204" pitchFamily="34" charset="0"/>
                <a:cs typeface="Arial" panose="020B0604020202020204" pitchFamily="34" charset="0"/>
              </a:rPr>
              <a:t>Lays out a </a:t>
            </a:r>
            <a:r>
              <a:rPr lang="en-US" sz="7200" u="sng" dirty="0">
                <a:latin typeface="Arial" panose="020B0604020202020204" pitchFamily="34" charset="0"/>
                <a:cs typeface="Arial" panose="020B0604020202020204" pitchFamily="34" charset="0"/>
              </a:rPr>
              <a:t>step-by-step process </a:t>
            </a:r>
            <a:r>
              <a:rPr lang="en-US" sz="7200" dirty="0">
                <a:latin typeface="Arial" panose="020B0604020202020204" pitchFamily="34" charset="0"/>
                <a:cs typeface="Arial" panose="020B0604020202020204" pitchFamily="34" charset="0"/>
              </a:rPr>
              <a:t>for developing and implementing policies, programs, and partnerships to reduce methane emissions</a:t>
            </a:r>
          </a:p>
          <a:p>
            <a:pPr lvl="1"/>
            <a:r>
              <a:rPr lang="en-US" sz="7200" dirty="0">
                <a:latin typeface="Arial" panose="020B0604020202020204" pitchFamily="34" charset="0"/>
                <a:cs typeface="Arial" panose="020B0604020202020204" pitchFamily="34" charset="0"/>
              </a:rPr>
              <a:t>Compiles and </a:t>
            </a:r>
            <a:r>
              <a:rPr lang="en-US" sz="7200" u="sng" dirty="0">
                <a:latin typeface="Arial" panose="020B0604020202020204" pitchFamily="34" charset="0"/>
                <a:cs typeface="Arial" panose="020B0604020202020204" pitchFamily="34" charset="0"/>
              </a:rPr>
              <a:t>organizes available tools, resources and case studies</a:t>
            </a:r>
            <a:r>
              <a:rPr lang="en-US" sz="7200" dirty="0">
                <a:latin typeface="Arial" panose="020B0604020202020204" pitchFamily="34" charset="0"/>
                <a:cs typeface="Arial" panose="020B0604020202020204" pitchFamily="34" charset="0"/>
              </a:rPr>
              <a:t> – generally and sector-specific - around seven steps </a:t>
            </a:r>
          </a:p>
          <a:p>
            <a:pPr lvl="1"/>
            <a:r>
              <a:rPr lang="en-US" sz="7200" dirty="0">
                <a:latin typeface="Arial" panose="020B0604020202020204" pitchFamily="34" charset="0"/>
                <a:cs typeface="Arial" panose="020B0604020202020204" pitchFamily="34" charset="0"/>
              </a:rPr>
              <a:t>Outlines three core principles for success</a:t>
            </a:r>
          </a:p>
          <a:p>
            <a:pPr lvl="2">
              <a:spcBef>
                <a:spcPts val="0"/>
              </a:spcBef>
            </a:pPr>
            <a:r>
              <a:rPr lang="en-US" sz="7200" dirty="0">
                <a:latin typeface="Arial" panose="020B0604020202020204" pitchFamily="34" charset="0"/>
                <a:cs typeface="Arial" panose="020B0604020202020204" pitchFamily="34" charset="0"/>
              </a:rPr>
              <a:t>Capacity building, transparency and communications</a:t>
            </a:r>
          </a:p>
          <a:p>
            <a:r>
              <a:rPr lang="en-US" sz="8000" b="1" dirty="0">
                <a:latin typeface="Arial" panose="020B0604020202020204" pitchFamily="34" charset="0"/>
                <a:cs typeface="Arial" panose="020B0604020202020204" pitchFamily="34" charset="0"/>
              </a:rPr>
              <a:t>Who: </a:t>
            </a:r>
            <a:r>
              <a:rPr lang="en-US" sz="8000" dirty="0">
                <a:latin typeface="Arial" panose="020B0604020202020204" pitchFamily="34" charset="0"/>
                <a:cs typeface="Arial" panose="020B0604020202020204" pitchFamily="34" charset="0"/>
              </a:rPr>
              <a:t>Primarily for national policymakers </a:t>
            </a:r>
          </a:p>
          <a:p>
            <a:r>
              <a:rPr lang="en-US" sz="8000" b="1" dirty="0">
                <a:latin typeface="Arial" panose="020B0604020202020204" pitchFamily="34" charset="0"/>
                <a:cs typeface="Arial" panose="020B0604020202020204" pitchFamily="34" charset="0"/>
              </a:rPr>
              <a:t>When: </a:t>
            </a:r>
            <a:r>
              <a:rPr lang="en-US" sz="8000" dirty="0">
                <a:latin typeface="Arial" panose="020B0604020202020204" pitchFamily="34" charset="0"/>
                <a:cs typeface="Arial" panose="020B0604020202020204" pitchFamily="34" charset="0"/>
              </a:rPr>
              <a:t>Mid-November 2023</a:t>
            </a:r>
          </a:p>
          <a:p>
            <a:r>
              <a:rPr lang="en-US" sz="8000" b="1" dirty="0">
                <a:latin typeface="Arial" panose="020B0604020202020204" pitchFamily="34" charset="0"/>
                <a:cs typeface="Arial" panose="020B0604020202020204" pitchFamily="34" charset="0"/>
              </a:rPr>
              <a:t>Where</a:t>
            </a:r>
            <a:r>
              <a:rPr lang="en-US" sz="8000" dirty="0">
                <a:latin typeface="Arial" panose="020B0604020202020204" pitchFamily="34" charset="0"/>
                <a:cs typeface="Arial" panose="020B0604020202020204" pitchFamily="34" charset="0"/>
              </a:rPr>
              <a:t>: </a:t>
            </a:r>
            <a:r>
              <a:rPr lang="en-US" sz="8000" dirty="0">
                <a:latin typeface="Arial" panose="020B0604020202020204" pitchFamily="34" charset="0"/>
                <a:cs typeface="Arial" panose="020B0604020202020204" pitchFamily="34" charset="0"/>
                <a:hlinkClick r:id="rId3"/>
              </a:rPr>
              <a:t>www.globalmethane.org</a:t>
            </a:r>
            <a:r>
              <a:rPr lang="en-US" sz="80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D0EC570-0B4A-EF30-5718-9D698A6C142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6286" y="17160"/>
            <a:ext cx="2301921" cy="1325564"/>
          </a:xfrm>
          <a:prstGeom prst="rect">
            <a:avLst/>
          </a:prstGeom>
        </p:spPr>
      </p:pic>
    </p:spTree>
    <p:extLst>
      <p:ext uri="{BB962C8B-B14F-4D97-AF65-F5344CB8AC3E}">
        <p14:creationId xmlns:p14="http://schemas.microsoft.com/office/powerpoint/2010/main" val="50712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2" name="Title 1">
            <a:extLst>
              <a:ext uri="{FF2B5EF4-FFF2-40B4-BE49-F238E27FC236}">
                <a16:creationId xmlns:a16="http://schemas.microsoft.com/office/drawing/2014/main" id="{D359F661-32B0-29BB-23D5-FFCCEDD062D2}"/>
              </a:ext>
            </a:extLst>
          </p:cNvPr>
          <p:cNvSpPr txBox="1">
            <a:spLocks noGrp="1"/>
          </p:cNvSpPr>
          <p:nvPr>
            <p:ph type="title" idx="4294967295"/>
          </p:nvPr>
        </p:nvSpPr>
        <p:spPr>
          <a:xfrm>
            <a:off x="0" y="17160"/>
            <a:ext cx="12192000" cy="1282971"/>
          </a:xfrm>
          <a:prstGeom prst="rect">
            <a:avLst/>
          </a:prstGeom>
          <a:gradFill>
            <a:gsLst>
              <a:gs pos="0">
                <a:schemeClr val="accent2">
                  <a:lumMod val="100000"/>
                </a:schemeClr>
              </a:gs>
              <a:gs pos="100000">
                <a:schemeClr val="tx2"/>
              </a:gs>
            </a:gsLst>
            <a:path path="circle">
              <a:fillToRect l="50000" t="50000" r="50000" b="50000"/>
            </a:path>
          </a:gradFill>
          <a:ln>
            <a:noFill/>
            <a:prstDash/>
          </a:ln>
          <a:effectLst/>
        </p:spPr>
        <p:txBody>
          <a:bodyPr rot="0" spcFirstLastPara="0" vertOverflow="overflow" horzOverflow="overflow" vert="horz" wrap="square" lIns="274320" tIns="45720" rIns="274320" bIns="45720" numCol="1" spcCol="0" rtlCol="0" fromWordArt="0" anchor="ctr" anchorCtr="0" forceAA="0" compatLnSpc="1">
            <a:prstTxWarp prst="textNoShape">
              <a:avLst/>
            </a:prstTxWarp>
            <a:normAutofit/>
          </a:bodyPr>
          <a:lstStyle>
            <a:lvl1pPr marL="0" indent="0" algn="l" defTabSz="914400" rtl="0" eaLnBrk="1" latinLnBrk="0" hangingPunct="1">
              <a:lnSpc>
                <a:spcPct val="90000"/>
              </a:lnSpc>
              <a:spcBef>
                <a:spcPct val="0"/>
              </a:spcBef>
              <a:buFont typeface="Arial" pitchFamily="34" charset="0"/>
              <a:buNone/>
              <a:defRPr sz="3400" kern="1200">
                <a:solidFill>
                  <a:schemeClr val="bg1"/>
                </a:solidFill>
                <a:latin typeface="Impact" panose="020B080603090205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 typeface="Arial" pitchFamily="34" charset="0"/>
              <a:buNone/>
              <a:tabLst/>
              <a:defRPr/>
            </a:pPr>
            <a:r>
              <a:rPr kumimoji="0" lang="en-US" sz="3800" b="0" i="0" u="none" strike="noStrike" kern="1200" cap="none" spc="0" normalizeH="0" baseline="0" noProof="0" dirty="0">
                <a:ln>
                  <a:noFill/>
                </a:ln>
                <a:solidFill>
                  <a:srgbClr val="FF0000"/>
                </a:solidFill>
                <a:effectLst/>
                <a:uLnTx/>
                <a:uFillTx/>
                <a:latin typeface="Arial Rounded MT Bold" panose="020F0704030504030204" pitchFamily="34" charset="0"/>
                <a:ea typeface="+mj-ea"/>
                <a:cs typeface="+mj-cs"/>
              </a:rPr>
              <a:t>New! </a:t>
            </a:r>
            <a:r>
              <a:rPr kumimoji="0" lang="en-US" sz="4000" b="1" i="0" u="none" strike="noStrike" kern="1200" cap="none" spc="0" normalizeH="0" baseline="0" noProof="0" dirty="0">
                <a:ln>
                  <a:noFill/>
                </a:ln>
                <a:solidFill>
                  <a:schemeClr val="bg1"/>
                </a:solidFill>
                <a:effectLst/>
                <a:uLnTx/>
                <a:uFillTx/>
                <a:latin typeface="Calibri"/>
                <a:ea typeface="Calibri"/>
                <a:cs typeface="Calibri"/>
                <a:sym typeface="Calibri"/>
              </a:rPr>
              <a:t>Methane Abatement for Oil and Gas: </a:t>
            </a:r>
            <a:br>
              <a:rPr kumimoji="0" lang="en-US" sz="4000" b="1" i="0" u="none" strike="noStrike" kern="1200" cap="none" spc="0" normalizeH="0" baseline="0" noProof="0" dirty="0">
                <a:ln>
                  <a:noFill/>
                </a:ln>
                <a:solidFill>
                  <a:schemeClr val="bg1"/>
                </a:solidFill>
                <a:effectLst/>
                <a:uLnTx/>
                <a:uFillTx/>
                <a:latin typeface="Calibri"/>
                <a:ea typeface="Calibri"/>
                <a:cs typeface="Calibri"/>
                <a:sym typeface="Calibri"/>
              </a:rPr>
            </a:br>
            <a:r>
              <a:rPr kumimoji="0" lang="en-US" sz="4000" b="1" i="0" u="none" strike="noStrike" kern="1200" cap="none" spc="0" normalizeH="0" baseline="0" noProof="0" dirty="0">
                <a:ln>
                  <a:noFill/>
                </a:ln>
                <a:solidFill>
                  <a:schemeClr val="bg1"/>
                </a:solidFill>
                <a:effectLst/>
                <a:uLnTx/>
                <a:uFillTx/>
                <a:latin typeface="Calibri"/>
                <a:ea typeface="Calibri"/>
                <a:cs typeface="Calibri"/>
                <a:sym typeface="Calibri"/>
              </a:rPr>
              <a:t>Handbook for Policymakers</a:t>
            </a:r>
            <a:endParaRPr kumimoji="0" lang="en-US" sz="3800" b="0"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mj-cs"/>
            </a:endParaRPr>
          </a:p>
        </p:txBody>
      </p:sp>
      <p:sp>
        <p:nvSpPr>
          <p:cNvPr id="159" name="Google Shape;159;p4"/>
          <p:cNvSpPr txBox="1">
            <a:spLocks noGrp="1"/>
          </p:cNvSpPr>
          <p:nvPr>
            <p:ph type="body" idx="1"/>
          </p:nvPr>
        </p:nvSpPr>
        <p:spPr>
          <a:xfrm>
            <a:off x="664989" y="1667172"/>
            <a:ext cx="7800832" cy="4203700"/>
          </a:xfrm>
          <a:prstGeom prst="rect">
            <a:avLst/>
          </a:prstGeom>
          <a:noFill/>
          <a:ln>
            <a:noFill/>
          </a:ln>
        </p:spPr>
        <p:txBody>
          <a:bodyPr spcFirstLastPara="1" wrap="square" lIns="91425" tIns="45700" rIns="91425" bIns="45700" anchor="t" anchorCtr="0">
            <a:normAutofit fontScale="62500" lnSpcReduction="20000"/>
          </a:bodyPr>
          <a:lstStyle/>
          <a:p>
            <a:pPr marL="14685" marR="0" lvl="0" indent="0" algn="l" rtl="0">
              <a:lnSpc>
                <a:spcPct val="120000"/>
              </a:lnSpc>
              <a:spcBef>
                <a:spcPts val="0"/>
              </a:spcBef>
              <a:spcAft>
                <a:spcPts val="1200"/>
              </a:spcAft>
              <a:buClr>
                <a:schemeClr val="dk1"/>
              </a:buClr>
              <a:buSzPct val="100000"/>
              <a:buNone/>
            </a:pPr>
            <a:r>
              <a:rPr lang="en-US" sz="3600" dirty="0">
                <a:solidFill>
                  <a:schemeClr val="dk1"/>
                </a:solidFill>
                <a:latin typeface="Calibri"/>
                <a:ea typeface="Calibri"/>
                <a:cs typeface="Calibri"/>
                <a:sym typeface="Calibri"/>
              </a:rPr>
              <a:t>- A ‘how-to’ action guide to policymakers to adopt and enforce legal instruments to rapidly and effectively reduce methane emissions from the Oil and Gas sector.</a:t>
            </a:r>
          </a:p>
          <a:p>
            <a:pPr marL="14685" marR="0" lvl="0" indent="0" algn="l" rtl="0">
              <a:lnSpc>
                <a:spcPct val="120000"/>
              </a:lnSpc>
              <a:spcBef>
                <a:spcPts val="0"/>
              </a:spcBef>
              <a:spcAft>
                <a:spcPts val="1200"/>
              </a:spcAft>
              <a:buClr>
                <a:schemeClr val="dk1"/>
              </a:buClr>
              <a:buSzPct val="100000"/>
              <a:buNone/>
            </a:pPr>
            <a:r>
              <a:rPr lang="en-US" sz="3600" dirty="0">
                <a:solidFill>
                  <a:schemeClr val="dk1"/>
                </a:solidFill>
                <a:latin typeface="Calibri"/>
                <a:ea typeface="Calibri"/>
                <a:cs typeface="Calibri"/>
                <a:sym typeface="Calibri"/>
              </a:rPr>
              <a:t>- Sponsored by </a:t>
            </a:r>
            <a:r>
              <a:rPr lang="en-US" sz="3600" b="1" dirty="0">
                <a:solidFill>
                  <a:schemeClr val="dk1"/>
                </a:solidFill>
                <a:latin typeface="Calibri"/>
                <a:ea typeface="Calibri"/>
                <a:cs typeface="Calibri"/>
                <a:sym typeface="Calibri"/>
              </a:rPr>
              <a:t>U.S. Department of State, Bureau of Energy Resources.</a:t>
            </a:r>
          </a:p>
          <a:p>
            <a:pPr marL="228600" marR="0" lvl="0" indent="-213915" algn="l" rtl="0">
              <a:lnSpc>
                <a:spcPct val="120000"/>
              </a:lnSpc>
              <a:spcBef>
                <a:spcPts val="0"/>
              </a:spcBef>
              <a:spcAft>
                <a:spcPts val="1200"/>
              </a:spcAft>
              <a:buClr>
                <a:schemeClr val="dk1"/>
              </a:buClr>
              <a:buSzPct val="100000"/>
              <a:buFont typeface="Arial"/>
              <a:buChar char="-"/>
            </a:pPr>
            <a:r>
              <a:rPr lang="en-US" sz="3600" dirty="0">
                <a:solidFill>
                  <a:schemeClr val="dk1"/>
                </a:solidFill>
                <a:latin typeface="Calibri"/>
                <a:ea typeface="Calibri"/>
                <a:cs typeface="Calibri"/>
                <a:sym typeface="Calibri"/>
              </a:rPr>
              <a:t>Drafted by 13 expert co-authors from g</a:t>
            </a:r>
            <a:r>
              <a:rPr lang="en-US" sz="3600" b="0" i="0" u="none" strike="noStrike" cap="none" dirty="0">
                <a:solidFill>
                  <a:schemeClr val="dk1"/>
                </a:solidFill>
                <a:latin typeface="Calibri"/>
                <a:ea typeface="Calibri"/>
                <a:cs typeface="Calibri"/>
                <a:sym typeface="Calibri"/>
              </a:rPr>
              <a:t>overnment (U</a:t>
            </a:r>
            <a:r>
              <a:rPr lang="en-US" sz="3600" dirty="0">
                <a:solidFill>
                  <a:schemeClr val="dk1"/>
                </a:solidFill>
                <a:latin typeface="Calibri"/>
                <a:ea typeface="Calibri"/>
                <a:cs typeface="Calibri"/>
                <a:sym typeface="Calibri"/>
              </a:rPr>
              <a:t>.S., Sri Lanka, and Bangladesh), </a:t>
            </a:r>
            <a:r>
              <a:rPr lang="en-US" sz="3600" b="0" i="0" u="none" strike="noStrike" cap="none" dirty="0">
                <a:solidFill>
                  <a:schemeClr val="dk1"/>
                </a:solidFill>
                <a:latin typeface="Calibri"/>
                <a:ea typeface="Calibri"/>
                <a:cs typeface="Calibri"/>
                <a:sym typeface="Calibri"/>
              </a:rPr>
              <a:t>NGOs, multilateral institutions (IEA, The Commonwealth), industry, and </a:t>
            </a:r>
            <a:r>
              <a:rPr lang="en-US" sz="3600" dirty="0">
                <a:solidFill>
                  <a:schemeClr val="dk1"/>
                </a:solidFill>
                <a:latin typeface="Calibri"/>
                <a:ea typeface="Calibri"/>
                <a:cs typeface="Calibri"/>
                <a:sym typeface="Calibri"/>
              </a:rPr>
              <a:t>a</a:t>
            </a:r>
            <a:r>
              <a:rPr lang="en-US" sz="3600" b="0" i="0" u="none" strike="noStrike" cap="none" dirty="0">
                <a:solidFill>
                  <a:schemeClr val="dk1"/>
                </a:solidFill>
                <a:latin typeface="Calibri"/>
                <a:ea typeface="Calibri"/>
                <a:cs typeface="Calibri"/>
                <a:sym typeface="Calibri"/>
              </a:rPr>
              <a:t>cademia</a:t>
            </a:r>
          </a:p>
          <a:p>
            <a:pPr marL="228600" marR="0" lvl="0" indent="-213915" algn="l" rtl="0">
              <a:lnSpc>
                <a:spcPct val="120000"/>
              </a:lnSpc>
              <a:spcBef>
                <a:spcPts val="0"/>
              </a:spcBef>
              <a:spcAft>
                <a:spcPts val="600"/>
              </a:spcAft>
              <a:buClr>
                <a:schemeClr val="dk1"/>
              </a:buClr>
              <a:buSzPct val="100000"/>
              <a:buFont typeface="Arial"/>
              <a:buChar char="-"/>
            </a:pPr>
            <a:r>
              <a:rPr lang="en-US" sz="2900" dirty="0"/>
              <a:t>Available here: </a:t>
            </a:r>
            <a:r>
              <a:rPr lang="en-US" sz="2900" b="1" dirty="0">
                <a:hlinkClick r:id="rId3"/>
              </a:rPr>
              <a:t>https://cldp.doc.gov/methane-abatement-resources</a:t>
            </a:r>
            <a:r>
              <a:rPr lang="en-US" sz="2900" b="1" dirty="0"/>
              <a:t> </a:t>
            </a:r>
            <a:endParaRPr lang="en-US" sz="2900" b="1" dirty="0">
              <a:solidFill>
                <a:schemeClr val="dk1"/>
              </a:solidFill>
              <a:latin typeface="Calibri"/>
              <a:ea typeface="Calibri"/>
              <a:cs typeface="Calibri"/>
              <a:sym typeface="Calibri"/>
            </a:endParaRPr>
          </a:p>
        </p:txBody>
      </p:sp>
      <p:pic>
        <p:nvPicPr>
          <p:cNvPr id="3" name="Picture 2" descr="The image shows the cover of the Methane Abatement for Oil and Gas Handbook for Policymakers.">
            <a:extLst>
              <a:ext uri="{FF2B5EF4-FFF2-40B4-BE49-F238E27FC236}">
                <a16:creationId xmlns:a16="http://schemas.microsoft.com/office/drawing/2014/main" id="{EDE66FC9-17F8-642B-8DD1-42FCB8FA762D}"/>
              </a:ext>
            </a:extLst>
          </p:cNvPr>
          <p:cNvPicPr>
            <a:picLocks noChangeAspect="1"/>
          </p:cNvPicPr>
          <p:nvPr/>
        </p:nvPicPr>
        <p:blipFill>
          <a:blip r:embed="rId4"/>
          <a:stretch>
            <a:fillRect/>
          </a:stretch>
        </p:blipFill>
        <p:spPr>
          <a:xfrm>
            <a:off x="8465821" y="1640559"/>
            <a:ext cx="3144081" cy="4488762"/>
          </a:xfrm>
          <a:prstGeom prst="rect">
            <a:avLst/>
          </a:prstGeom>
          <a:ln>
            <a:solidFill>
              <a:schemeClr val="tx1"/>
            </a:solidFill>
          </a:ln>
        </p:spPr>
      </p:pic>
      <p:grpSp>
        <p:nvGrpSpPr>
          <p:cNvPr id="160" name="Google Shape;160;p4">
            <a:extLst>
              <a:ext uri="{C183D7F6-B498-43B3-948B-1728B52AA6E4}">
                <adec:decorative xmlns:adec="http://schemas.microsoft.com/office/drawing/2017/decorative" val="1"/>
              </a:ext>
            </a:extLst>
          </p:cNvPr>
          <p:cNvGrpSpPr/>
          <p:nvPr/>
        </p:nvGrpSpPr>
        <p:grpSpPr>
          <a:xfrm>
            <a:off x="0" y="5673379"/>
            <a:ext cx="12192000" cy="1184621"/>
            <a:chOff x="0" y="5673379"/>
            <a:chExt cx="12192000" cy="1184621"/>
          </a:xfrm>
        </p:grpSpPr>
        <p:sp>
          <p:nvSpPr>
            <p:cNvPr id="161" name="Google Shape;161;p4"/>
            <p:cNvSpPr/>
            <p:nvPr/>
          </p:nvSpPr>
          <p:spPr>
            <a:xfrm>
              <a:off x="0" y="6469750"/>
              <a:ext cx="12192000" cy="388250"/>
            </a:xfrm>
            <a:prstGeom prst="rect">
              <a:avLst/>
            </a:prstGeom>
            <a:solidFill>
              <a:schemeClr val="dk2"/>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4"/>
            <p:cNvSpPr txBox="1"/>
            <p:nvPr/>
          </p:nvSpPr>
          <p:spPr>
            <a:xfrm>
              <a:off x="1329979" y="6469750"/>
              <a:ext cx="1082333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Calibri"/>
                  <a:ea typeface="Calibri"/>
                  <a:cs typeface="Calibri"/>
                  <a:sym typeface="Calibri"/>
                </a:rPr>
                <a:t>IMPROVING THE LEGAL ENVIRONMENT FOR BUSINESS WORLDWIDE               U.S. Department of Commerce | CLDP</a:t>
              </a:r>
              <a:endParaRPr/>
            </a:p>
          </p:txBody>
        </p:sp>
        <p:pic>
          <p:nvPicPr>
            <p:cNvPr id="163" name="Google Shape;163;p4"/>
            <p:cNvPicPr preferRelativeResize="0"/>
            <p:nvPr/>
          </p:nvPicPr>
          <p:blipFill rotWithShape="1">
            <a:blip r:embed="rId5">
              <a:alphaModFix/>
            </a:blip>
            <a:srcRect/>
            <a:stretch/>
          </p:blipFill>
          <p:spPr>
            <a:xfrm>
              <a:off x="97527" y="5673379"/>
              <a:ext cx="1134925" cy="1134925"/>
            </a:xfrm>
            <a:prstGeom prst="rect">
              <a:avLst/>
            </a:prstGeom>
            <a:noFill/>
            <a:ln>
              <a:noFill/>
            </a:ln>
          </p:spPr>
        </p:pic>
      </p:grpSp>
    </p:spTree>
    <p:extLst>
      <p:ext uri="{BB962C8B-B14F-4D97-AF65-F5344CB8AC3E}">
        <p14:creationId xmlns:p14="http://schemas.microsoft.com/office/powerpoint/2010/main" val="415269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331C6-AC84-51AD-8DAD-71A8C39EBCC1}"/>
              </a:ext>
            </a:extLst>
          </p:cNvPr>
          <p:cNvSpPr>
            <a:spLocks noGrp="1"/>
          </p:cNvSpPr>
          <p:nvPr>
            <p:ph type="title"/>
          </p:nvPr>
        </p:nvSpPr>
        <p:spPr>
          <a:xfrm>
            <a:off x="0" y="0"/>
            <a:ext cx="12192000" cy="1170821"/>
          </a:xfrm>
        </p:spPr>
        <p:txBody>
          <a:bodyPr>
            <a:normAutofit/>
          </a:bodyPr>
          <a:lstStyle/>
          <a:p>
            <a:r>
              <a:rPr lang="en-US" i="1" dirty="0">
                <a:latin typeface="Arial Rounded MT Bold" panose="020F0704030504030204" pitchFamily="34" charset="0"/>
              </a:rPr>
              <a:t>Save the date! </a:t>
            </a:r>
            <a:br>
              <a:rPr lang="en-US" dirty="0">
                <a:latin typeface="Arial Rounded MT Bold" panose="020F0704030504030204" pitchFamily="34" charset="0"/>
              </a:rPr>
            </a:br>
            <a:r>
              <a:rPr lang="en-US" sz="3200" dirty="0">
                <a:latin typeface="Arial Rounded MT Bold" panose="020F0704030504030204" pitchFamily="34" charset="0"/>
              </a:rPr>
              <a:t>2024 Global Methane Forum: </a:t>
            </a:r>
            <a:r>
              <a:rPr lang="en-US" sz="3200" i="1" dirty="0">
                <a:latin typeface="Arial Rounded MT Bold" panose="020F0704030504030204" pitchFamily="34" charset="0"/>
              </a:rPr>
              <a:t>Mobilizing Methane Action</a:t>
            </a:r>
            <a:endParaRPr lang="en-US" sz="2200" i="1"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53350196-7F2C-36F2-BB8E-FDA240EA2A37}"/>
              </a:ext>
            </a:extLst>
          </p:cNvPr>
          <p:cNvSpPr>
            <a:spLocks noGrp="1"/>
          </p:cNvSpPr>
          <p:nvPr>
            <p:ph idx="1"/>
          </p:nvPr>
        </p:nvSpPr>
        <p:spPr>
          <a:xfrm>
            <a:off x="105103" y="1170821"/>
            <a:ext cx="7256447" cy="5293757"/>
          </a:xfrm>
        </p:spPr>
        <p:txBody>
          <a:bodyPr wrap="square">
            <a:spAutoFit/>
          </a:bodyPr>
          <a:lstStyle/>
          <a:p>
            <a:pPr marL="45720" indent="0">
              <a:buNone/>
            </a:pPr>
            <a:r>
              <a:rPr lang="en-US" sz="2400" dirty="0">
                <a:latin typeface="Calibri" panose="020F0502020204030204" pitchFamily="34" charset="0"/>
                <a:cs typeface="Calibri" panose="020F0502020204030204" pitchFamily="34" charset="0"/>
              </a:rPr>
              <a:t>Goals:</a:t>
            </a:r>
          </a:p>
          <a:p>
            <a:pPr lvl="1"/>
            <a:r>
              <a:rPr lang="en-US" sz="2000" dirty="0">
                <a:latin typeface="Calibri" panose="020F0502020204030204" pitchFamily="34" charset="0"/>
                <a:cs typeface="Calibri" panose="020F0502020204030204" pitchFamily="34" charset="0"/>
              </a:rPr>
              <a:t>Convene global government, science, industry and finance thought leaders to mobilize ambitious action on methane</a:t>
            </a:r>
          </a:p>
          <a:p>
            <a:pPr lvl="1"/>
            <a:r>
              <a:rPr lang="en-US" sz="2000" dirty="0">
                <a:latin typeface="Calibri" panose="020F0502020204030204" pitchFamily="34" charset="0"/>
                <a:cs typeface="Calibri" panose="020F0502020204030204" pitchFamily="34" charset="0"/>
              </a:rPr>
              <a:t>Highlight methane mitigation activities underway to achieve the goals, including of the Global Methane Pledge</a:t>
            </a:r>
          </a:p>
          <a:p>
            <a:pPr lvl="1"/>
            <a:r>
              <a:rPr lang="en-US" sz="2000" dirty="0">
                <a:latin typeface="Calibri" panose="020F0502020204030204" pitchFamily="34" charset="0"/>
                <a:cs typeface="Calibri" panose="020F0502020204030204" pitchFamily="34" charset="0"/>
              </a:rPr>
              <a:t>Share information about technical, policy, financing, and regulatory challenges and solutions related to methane policy and project development</a:t>
            </a:r>
            <a:endParaRPr lang="en-US" sz="1400" dirty="0">
              <a:latin typeface="Calibri" panose="020F0502020204030204" pitchFamily="34" charset="0"/>
              <a:cs typeface="Calibri" panose="020F0502020204030204" pitchFamily="34" charset="0"/>
            </a:endParaRPr>
          </a:p>
          <a:p>
            <a:pPr marL="45720" indent="0">
              <a:buNone/>
            </a:pPr>
            <a:r>
              <a:rPr lang="en-US" sz="2400" dirty="0">
                <a:latin typeface="Calibri" panose="020F0502020204030204" pitchFamily="34" charset="0"/>
                <a:cs typeface="Calibri" panose="020F0502020204030204" pitchFamily="34" charset="0"/>
              </a:rPr>
              <a:t>Dates and Location: </a:t>
            </a:r>
          </a:p>
          <a:p>
            <a:pPr lvl="1"/>
            <a:r>
              <a:rPr lang="en-US" sz="2000" dirty="0">
                <a:latin typeface="Calibri" panose="020F0502020204030204" pitchFamily="34" charset="0"/>
                <a:cs typeface="Calibri" panose="020F0502020204030204" pitchFamily="34" charset="0"/>
              </a:rPr>
              <a:t>18-20 March 2024, UN Palais des Nations, Geneva, Switzerland</a:t>
            </a:r>
          </a:p>
          <a:p>
            <a:pPr marL="45720" indent="0">
              <a:buNone/>
            </a:pPr>
            <a:r>
              <a:rPr lang="en-US" sz="2400" dirty="0">
                <a:latin typeface="Calibri" panose="020F0502020204030204" pitchFamily="34" charset="0"/>
                <a:cs typeface="Calibri" panose="020F0502020204030204" pitchFamily="34" charset="0"/>
              </a:rPr>
              <a:t>Additional information will be posted here:</a:t>
            </a:r>
          </a:p>
          <a:p>
            <a:pPr lvl="1"/>
            <a:r>
              <a:rPr lang="en-US" sz="1800" dirty="0">
                <a:latin typeface="Calibri" panose="020F0502020204030204" pitchFamily="34" charset="0"/>
                <a:cs typeface="Calibri" panose="020F0502020204030204" pitchFamily="34" charset="0"/>
                <a:hlinkClick r:id="rId4"/>
              </a:rPr>
              <a:t>https://www.globalmethane.org/2024forum</a:t>
            </a:r>
            <a:r>
              <a:rPr lang="en-US" sz="1800" dirty="0">
                <a:latin typeface="Calibri" panose="020F0502020204030204" pitchFamily="34" charset="0"/>
                <a:cs typeface="Calibri" panose="020F0502020204030204" pitchFamily="34" charset="0"/>
              </a:rPr>
              <a:t> and at </a:t>
            </a:r>
            <a:r>
              <a:rPr lang="en-US" sz="1800" dirty="0">
                <a:latin typeface="Calibri" panose="020F0502020204030204" pitchFamily="34" charset="0"/>
                <a:cs typeface="Calibri" panose="020F0502020204030204" pitchFamily="34" charset="0"/>
                <a:hlinkClick r:id="rId5"/>
              </a:rPr>
              <a:t>https://unece.org/sustainable-energy</a:t>
            </a:r>
            <a:r>
              <a:rPr lang="en-US" sz="1800" dirty="0">
                <a:latin typeface="Calibri" panose="020F0502020204030204" pitchFamily="34" charset="0"/>
                <a:cs typeface="Calibri" panose="020F0502020204030204" pitchFamily="34" charset="0"/>
              </a:rPr>
              <a:t>.   </a:t>
            </a:r>
          </a:p>
        </p:txBody>
      </p:sp>
      <p:pic>
        <p:nvPicPr>
          <p:cNvPr id="4" name="Picture 3" descr="The 2024 Global Methane Forum event card.">
            <a:extLst>
              <a:ext uri="{FF2B5EF4-FFF2-40B4-BE49-F238E27FC236}">
                <a16:creationId xmlns:a16="http://schemas.microsoft.com/office/drawing/2014/main" id="{742A6CD4-2F59-C715-6E8C-F50678E4203F}"/>
              </a:ext>
            </a:extLst>
          </p:cNvPr>
          <p:cNvPicPr>
            <a:picLocks noChangeAspect="1"/>
          </p:cNvPicPr>
          <p:nvPr/>
        </p:nvPicPr>
        <p:blipFill>
          <a:blip r:embed="rId6"/>
          <a:stretch>
            <a:fillRect/>
          </a:stretch>
        </p:blipFill>
        <p:spPr>
          <a:xfrm>
            <a:off x="7351808" y="1084223"/>
            <a:ext cx="4735088" cy="2722486"/>
          </a:xfrm>
          <a:prstGeom prst="rect">
            <a:avLst/>
          </a:prstGeom>
        </p:spPr>
      </p:pic>
      <p:sp>
        <p:nvSpPr>
          <p:cNvPr id="8" name="TextBox 7">
            <a:extLst>
              <a:ext uri="{FF2B5EF4-FFF2-40B4-BE49-F238E27FC236}">
                <a16:creationId xmlns:a16="http://schemas.microsoft.com/office/drawing/2014/main" id="{9A8B68B7-15A0-0322-B916-0D354405C4E5}"/>
              </a:ext>
              <a:ext uri="{C183D7F6-B498-43B3-948B-1728B52AA6E4}">
                <adec:decorative xmlns:adec="http://schemas.microsoft.com/office/drawing/2017/decorative" val="1"/>
              </a:ext>
            </a:extLst>
          </p:cNvPr>
          <p:cNvSpPr txBox="1"/>
          <p:nvPr/>
        </p:nvSpPr>
        <p:spPr>
          <a:xfrm>
            <a:off x="9231087" y="4051239"/>
            <a:ext cx="2960914" cy="646331"/>
          </a:xfrm>
          <a:prstGeom prst="rect">
            <a:avLst/>
          </a:prstGeom>
          <a:noFill/>
        </p:spPr>
        <p:txBody>
          <a:bodyPr wrap="square">
            <a:spAutoFit/>
          </a:bodyPr>
          <a:lstStyle/>
          <a:p>
            <a:pPr algn="ctr"/>
            <a:r>
              <a:rPr lang="en-US" b="1">
                <a:solidFill>
                  <a:schemeClr val="bg1"/>
                </a:solidFill>
              </a:rPr>
              <a:t>Geneva, Switzerland </a:t>
            </a:r>
          </a:p>
          <a:p>
            <a:pPr algn="ctr"/>
            <a:r>
              <a:rPr lang="en-US" b="1">
                <a:solidFill>
                  <a:schemeClr val="bg1"/>
                </a:solidFill>
              </a:rPr>
              <a:t>Week of 18 March 2024</a:t>
            </a:r>
          </a:p>
        </p:txBody>
      </p:sp>
      <p:sp>
        <p:nvSpPr>
          <p:cNvPr id="10" name="TextBox 9">
            <a:extLst>
              <a:ext uri="{FF2B5EF4-FFF2-40B4-BE49-F238E27FC236}">
                <a16:creationId xmlns:a16="http://schemas.microsoft.com/office/drawing/2014/main" id="{B9C361AE-7C98-7A63-FFEB-8D0CD9173B40}"/>
              </a:ext>
            </a:extLst>
          </p:cNvPr>
          <p:cNvSpPr txBox="1"/>
          <p:nvPr/>
        </p:nvSpPr>
        <p:spPr>
          <a:xfrm>
            <a:off x="7530189" y="5818026"/>
            <a:ext cx="4397115" cy="646331"/>
          </a:xfrm>
          <a:prstGeom prst="rect">
            <a:avLst/>
          </a:prstGeom>
          <a:noFill/>
        </p:spPr>
        <p:txBody>
          <a:bodyPr wrap="square">
            <a:spAutoFit/>
          </a:bodyPr>
          <a:lstStyle/>
          <a:p>
            <a:pPr algn="ctr"/>
            <a:r>
              <a:rPr lang="en-US" b="1" dirty="0"/>
              <a:t>We look forward to welcoming you in Geneva!</a:t>
            </a:r>
          </a:p>
        </p:txBody>
      </p:sp>
      <p:pic>
        <p:nvPicPr>
          <p:cNvPr id="5" name="Graphic 4">
            <a:extLst>
              <a:ext uri="{FF2B5EF4-FFF2-40B4-BE49-F238E27FC236}">
                <a16:creationId xmlns:a16="http://schemas.microsoft.com/office/drawing/2014/main" id="{9EC97BF7-AB12-AD7E-E418-8316A9D2047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44110" y="4020193"/>
            <a:ext cx="1153251" cy="666102"/>
          </a:xfrm>
          <a:prstGeom prst="rect">
            <a:avLst/>
          </a:prstGeom>
        </p:spPr>
      </p:pic>
      <p:sp>
        <p:nvSpPr>
          <p:cNvPr id="11" name="Slide Number Placeholder 10">
            <a:extLst>
              <a:ext uri="{FF2B5EF4-FFF2-40B4-BE49-F238E27FC236}">
                <a16:creationId xmlns:a16="http://schemas.microsoft.com/office/drawing/2014/main" id="{51506CBB-7C6C-8E27-AFB3-B8AD8AD9BE08}"/>
              </a:ext>
            </a:extLst>
          </p:cNvPr>
          <p:cNvSpPr>
            <a:spLocks noGrp="1"/>
          </p:cNvSpPr>
          <p:nvPr>
            <p:ph type="sldNum" sz="quarter" idx="12"/>
          </p:nvPr>
        </p:nvSpPr>
        <p:spPr/>
        <p:txBody>
          <a:bodyPr/>
          <a:lstStyle/>
          <a:p>
            <a:fld id="{6E7EEC89-94D1-4498-BA3F-CF8629C382D1}" type="slidenum">
              <a:rPr lang="en-US" smtClean="0"/>
              <a:pPr/>
              <a:t>13</a:t>
            </a:fld>
            <a:endParaRPr lang="en-US"/>
          </a:p>
        </p:txBody>
      </p:sp>
      <p:pic>
        <p:nvPicPr>
          <p:cNvPr id="9" name="Graphic 8">
            <a:extLst>
              <a:ext uri="{FF2B5EF4-FFF2-40B4-BE49-F238E27FC236}">
                <a16:creationId xmlns:a16="http://schemas.microsoft.com/office/drawing/2014/main" id="{48185443-7CF2-319F-8F8A-1C38B1A181D7}"/>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58791" y="4073063"/>
            <a:ext cx="1650651" cy="505064"/>
          </a:xfrm>
          <a:prstGeom prst="rect">
            <a:avLst/>
          </a:prstGeom>
        </p:spPr>
      </p:pic>
      <p:pic>
        <p:nvPicPr>
          <p:cNvPr id="12" name="Picture 11">
            <a:extLst>
              <a:ext uri="{FF2B5EF4-FFF2-40B4-BE49-F238E27FC236}">
                <a16:creationId xmlns:a16="http://schemas.microsoft.com/office/drawing/2014/main" id="{EF9F32E4-7434-66F6-9986-99AC6B82872F}"/>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8005255" y="4762085"/>
            <a:ext cx="1569010" cy="896577"/>
          </a:xfrm>
          <a:prstGeom prst="rect">
            <a:avLst/>
          </a:prstGeom>
        </p:spPr>
      </p:pic>
      <p:pic>
        <p:nvPicPr>
          <p:cNvPr id="13" name="Picture 12">
            <a:extLst>
              <a:ext uri="{FF2B5EF4-FFF2-40B4-BE49-F238E27FC236}">
                <a16:creationId xmlns:a16="http://schemas.microsoft.com/office/drawing/2014/main" id="{C7419FDC-1997-23F5-2743-8797881E2FAB}"/>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9831953" y="4855311"/>
            <a:ext cx="1504326" cy="658757"/>
          </a:xfrm>
          <a:prstGeom prst="rect">
            <a:avLst/>
          </a:prstGeom>
        </p:spPr>
      </p:pic>
    </p:spTree>
    <p:custDataLst>
      <p:tags r:id="rId1"/>
    </p:custDataLst>
    <p:extLst>
      <p:ext uri="{BB962C8B-B14F-4D97-AF65-F5344CB8AC3E}">
        <p14:creationId xmlns:p14="http://schemas.microsoft.com/office/powerpoint/2010/main" val="205355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4351-ECCA-4E48-8A62-AA8B0D397559}"/>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8A0B110C-848D-4FA3-A90D-A6C5497CC726}"/>
              </a:ext>
            </a:extLst>
          </p:cNvPr>
          <p:cNvSpPr>
            <a:spLocks noGrp="1"/>
          </p:cNvSpPr>
          <p:nvPr>
            <p:ph type="body" idx="1"/>
          </p:nvPr>
        </p:nvSpPr>
        <p:spPr>
          <a:xfrm>
            <a:off x="1522413" y="2935704"/>
            <a:ext cx="9144000" cy="1677382"/>
          </a:xfrm>
        </p:spPr>
        <p:txBody>
          <a:bodyPr/>
          <a:lstStyle/>
          <a:p>
            <a:pPr marL="0" indent="0" algn="ctr">
              <a:buNone/>
            </a:pPr>
            <a:r>
              <a:rPr lang="en-US" sz="3200" dirty="0"/>
              <a:t>Denise Mulholland</a:t>
            </a:r>
          </a:p>
          <a:p>
            <a:pPr marL="0" indent="0" algn="ctr">
              <a:buNone/>
            </a:pPr>
            <a:r>
              <a:rPr lang="en-US" dirty="0"/>
              <a:t>Mulholland.Denise@epa.gov</a:t>
            </a:r>
          </a:p>
        </p:txBody>
      </p:sp>
      <p:sp>
        <p:nvSpPr>
          <p:cNvPr id="4" name="Slide Number Placeholder 3">
            <a:extLst>
              <a:ext uri="{FF2B5EF4-FFF2-40B4-BE49-F238E27FC236}">
                <a16:creationId xmlns:a16="http://schemas.microsoft.com/office/drawing/2014/main" id="{16DD9D0B-647B-4525-8B57-6178D8FB57B6}"/>
              </a:ext>
            </a:extLst>
          </p:cNvPr>
          <p:cNvSpPr>
            <a:spLocks noGrp="1"/>
          </p:cNvSpPr>
          <p:nvPr>
            <p:ph type="sldNum" sz="quarter" idx="12"/>
          </p:nvPr>
        </p:nvSpPr>
        <p:spPr/>
        <p:txBody>
          <a:bodyPr/>
          <a:lstStyle/>
          <a:p>
            <a:fld id="{CA8D9AD5-F248-4919-864A-CFD76CC027D6}" type="slidenum">
              <a:rPr lang="en-US" smtClean="0"/>
              <a:pPr/>
              <a:t>14</a:t>
            </a:fld>
            <a:endParaRPr lang="en-US" dirty="0"/>
          </a:p>
        </p:txBody>
      </p:sp>
    </p:spTree>
    <p:extLst>
      <p:ext uri="{BB962C8B-B14F-4D97-AF65-F5344CB8AC3E}">
        <p14:creationId xmlns:p14="http://schemas.microsoft.com/office/powerpoint/2010/main" val="134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0595-6113-EDCA-AF0D-3911DDE353A8}"/>
              </a:ext>
            </a:extLst>
          </p:cNvPr>
          <p:cNvSpPr>
            <a:spLocks noGrp="1"/>
          </p:cNvSpPr>
          <p:nvPr>
            <p:ph type="title"/>
          </p:nvPr>
        </p:nvSpPr>
        <p:spPr/>
        <p:txBody>
          <a:bodyPr/>
          <a:lstStyle/>
          <a:p>
            <a:r>
              <a:rPr lang="en-US" dirty="0">
                <a:latin typeface="Arial Rounded MT Bold" panose="020F0704030504030204" pitchFamily="34" charset="0"/>
              </a:rPr>
              <a:t>Global Greenhouse Gas Emissions and Methane</a:t>
            </a:r>
          </a:p>
        </p:txBody>
      </p:sp>
      <p:pic>
        <p:nvPicPr>
          <p:cNvPr id="6" name="Picture 5" descr="The pie graph depicts the Global Non-CO2 Emission by Gas and Sector in 2015.">
            <a:extLst>
              <a:ext uri="{FF2B5EF4-FFF2-40B4-BE49-F238E27FC236}">
                <a16:creationId xmlns:a16="http://schemas.microsoft.com/office/drawing/2014/main" id="{ECBAF6C0-C6BF-1D2E-FECC-D6ADB65F70F3}"/>
              </a:ext>
            </a:extLst>
          </p:cNvPr>
          <p:cNvPicPr>
            <a:picLocks noChangeAspect="1"/>
          </p:cNvPicPr>
          <p:nvPr/>
        </p:nvPicPr>
        <p:blipFill rotWithShape="1">
          <a:blip r:embed="rId3"/>
          <a:srcRect l="54545" t="35206" r="20834" b="25833"/>
          <a:stretch/>
        </p:blipFill>
        <p:spPr>
          <a:xfrm>
            <a:off x="83837" y="1233424"/>
            <a:ext cx="6377912" cy="4037028"/>
          </a:xfrm>
          <a:prstGeom prst="rect">
            <a:avLst/>
          </a:prstGeom>
        </p:spPr>
      </p:pic>
      <p:sp>
        <p:nvSpPr>
          <p:cNvPr id="8" name="TextBox 7">
            <a:extLst>
              <a:ext uri="{FF2B5EF4-FFF2-40B4-BE49-F238E27FC236}">
                <a16:creationId xmlns:a16="http://schemas.microsoft.com/office/drawing/2014/main" id="{E4F97B82-FEE0-40BF-0178-596417A93862}"/>
              </a:ext>
            </a:extLst>
          </p:cNvPr>
          <p:cNvSpPr txBox="1"/>
          <p:nvPr/>
        </p:nvSpPr>
        <p:spPr>
          <a:xfrm>
            <a:off x="315985" y="5329849"/>
            <a:ext cx="6742737" cy="738664"/>
          </a:xfrm>
          <a:prstGeom prst="rect">
            <a:avLst/>
          </a:prstGeom>
          <a:solidFill>
            <a:srgbClr val="660033"/>
          </a:solidFill>
        </p:spPr>
        <p:txBody>
          <a:bodyPr wrap="square" rtlCol="0">
            <a:spAutoFit/>
          </a:bodyPr>
          <a:lstStyle/>
          <a:p>
            <a:pPr algn="ctr"/>
            <a:r>
              <a:rPr lang="en-US" sz="2100" dirty="0">
                <a:solidFill>
                  <a:schemeClr val="bg1"/>
                </a:solidFill>
                <a:latin typeface="Arial" panose="020B0604020202020204" pitchFamily="34" charset="0"/>
                <a:cs typeface="Arial" panose="020B0604020202020204" pitchFamily="34" charset="0"/>
              </a:rPr>
              <a:t>Methane (CH4) is a potent greenhouse gas (GHG) that has extreme effects on climate warming. </a:t>
            </a:r>
            <a:endParaRPr lang="en-US" sz="2100" dirty="0">
              <a:solidFill>
                <a:schemeClr val="bg1"/>
              </a:solidFill>
            </a:endParaRPr>
          </a:p>
        </p:txBody>
      </p:sp>
      <p:pic>
        <p:nvPicPr>
          <p:cNvPr id="3" name="Picture 2" descr="The bar graph displays the Global Non-CO2 Emissions by Gas (MtCO2e) from 1990 through 2050. ">
            <a:extLst>
              <a:ext uri="{FF2B5EF4-FFF2-40B4-BE49-F238E27FC236}">
                <a16:creationId xmlns:a16="http://schemas.microsoft.com/office/drawing/2014/main" id="{1A86B75A-442E-3D25-0569-A1E9E47D679E}"/>
              </a:ext>
            </a:extLst>
          </p:cNvPr>
          <p:cNvPicPr>
            <a:picLocks noChangeAspect="1"/>
          </p:cNvPicPr>
          <p:nvPr/>
        </p:nvPicPr>
        <p:blipFill rotWithShape="1">
          <a:blip r:embed="rId4"/>
          <a:srcRect l="53088" t="12222" r="22647" b="15621"/>
          <a:stretch/>
        </p:blipFill>
        <p:spPr>
          <a:xfrm>
            <a:off x="7058722" y="1730445"/>
            <a:ext cx="4745227" cy="3968736"/>
          </a:xfrm>
          <a:prstGeom prst="rect">
            <a:avLst/>
          </a:prstGeom>
        </p:spPr>
      </p:pic>
      <p:sp>
        <p:nvSpPr>
          <p:cNvPr id="7" name="TextBox 6">
            <a:hlinkClick r:id="rId5"/>
            <a:extLst>
              <a:ext uri="{FF2B5EF4-FFF2-40B4-BE49-F238E27FC236}">
                <a16:creationId xmlns:a16="http://schemas.microsoft.com/office/drawing/2014/main" id="{0D08AA17-3B76-2881-1C98-3AB2716A50C9}"/>
              </a:ext>
            </a:extLst>
          </p:cNvPr>
          <p:cNvSpPr txBox="1"/>
          <p:nvPr/>
        </p:nvSpPr>
        <p:spPr>
          <a:xfrm>
            <a:off x="83837" y="6357297"/>
            <a:ext cx="7425110" cy="2359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r>
              <a:rPr lang="en-US" sz="1200" dirty="0">
                <a:latin typeface="Century Gothic" panose="020B0502020202020204" pitchFamily="34" charset="0"/>
              </a:rPr>
              <a:t>Source:  Global Non-CO</a:t>
            </a:r>
            <a:r>
              <a:rPr lang="en-US" sz="1200" baseline="-25000" dirty="0">
                <a:latin typeface="Century Gothic" panose="020B0502020202020204" pitchFamily="34" charset="0"/>
              </a:rPr>
              <a:t>2</a:t>
            </a:r>
            <a:r>
              <a:rPr lang="en-US" sz="1200" dirty="0">
                <a:latin typeface="Century Gothic" panose="020B0502020202020204" pitchFamily="34" charset="0"/>
              </a:rPr>
              <a:t> Greenhouse Gas Emission Projections &amp; Mitigation: 2015-2050, USEPA 2019</a:t>
            </a:r>
            <a:endParaRPr lang="en-US" sz="1200" dirty="0">
              <a:latin typeface="Century Gothic" panose="020B0502020202020204" pitchFamily="34" charset="0"/>
              <a:sym typeface="Helvetica Neue"/>
            </a:endParaRPr>
          </a:p>
        </p:txBody>
      </p:sp>
      <p:sp>
        <p:nvSpPr>
          <p:cNvPr id="4" name="Slide Number Placeholder 3">
            <a:extLst>
              <a:ext uri="{FF2B5EF4-FFF2-40B4-BE49-F238E27FC236}">
                <a16:creationId xmlns:a16="http://schemas.microsoft.com/office/drawing/2014/main" id="{B9ACCD9B-9D23-B246-3E56-376F4DCFC7C8}"/>
              </a:ext>
            </a:extLst>
          </p:cNvPr>
          <p:cNvSpPr>
            <a:spLocks noGrp="1"/>
          </p:cNvSpPr>
          <p:nvPr>
            <p:ph type="sldNum" sz="quarter" idx="12"/>
          </p:nvPr>
        </p:nvSpPr>
        <p:spPr/>
        <p:txBody>
          <a:bodyPr/>
          <a:lstStyle/>
          <a:p>
            <a:fld id="{CA8D9AD5-F248-4919-864A-CFD76CC027D6}" type="slidenum">
              <a:rPr lang="en-US" smtClean="0"/>
              <a:t>2</a:t>
            </a:fld>
            <a:endParaRPr lang="en-US"/>
          </a:p>
        </p:txBody>
      </p:sp>
    </p:spTree>
    <p:extLst>
      <p:ext uri="{BB962C8B-B14F-4D97-AF65-F5344CB8AC3E}">
        <p14:creationId xmlns:p14="http://schemas.microsoft.com/office/powerpoint/2010/main" val="119526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F02865-3268-C1A3-4B33-FE2DDF54567E}"/>
              </a:ext>
            </a:extLst>
          </p:cNvPr>
          <p:cNvSpPr>
            <a:spLocks noGrp="1"/>
          </p:cNvSpPr>
          <p:nvPr>
            <p:ph type="title"/>
          </p:nvPr>
        </p:nvSpPr>
        <p:spPr/>
        <p:txBody>
          <a:bodyPr/>
          <a:lstStyle/>
          <a:p>
            <a:r>
              <a:rPr lang="en-US" dirty="0">
                <a:latin typeface="Arial Rounded MT Bold" panose="020F0704030504030204" pitchFamily="34" charset="0"/>
              </a:rPr>
              <a:t>Central Asia and Climate Change </a:t>
            </a:r>
          </a:p>
        </p:txBody>
      </p:sp>
      <p:sp>
        <p:nvSpPr>
          <p:cNvPr id="6" name="Content Placeholder 5">
            <a:extLst>
              <a:ext uri="{FF2B5EF4-FFF2-40B4-BE49-F238E27FC236}">
                <a16:creationId xmlns:a16="http://schemas.microsoft.com/office/drawing/2014/main" id="{28D06CE9-3C94-2E5D-4DEB-E1CBEF556FFD}"/>
              </a:ext>
            </a:extLst>
          </p:cNvPr>
          <p:cNvSpPr>
            <a:spLocks noGrp="1"/>
          </p:cNvSpPr>
          <p:nvPr>
            <p:ph sz="half" idx="1"/>
          </p:nvPr>
        </p:nvSpPr>
        <p:spPr>
          <a:xfrm>
            <a:off x="298905" y="1338523"/>
            <a:ext cx="8227795" cy="4999527"/>
          </a:xfrm>
        </p:spPr>
        <p:txBody>
          <a:bodyPr>
            <a:noAutofit/>
          </a:bodyPr>
          <a:lstStyle/>
          <a:p>
            <a:pPr marL="45720" indent="0">
              <a:buNone/>
            </a:pPr>
            <a:r>
              <a:rPr lang="en-US" dirty="0">
                <a:latin typeface="Arial" panose="020B0604020202020204" pitchFamily="34" charset="0"/>
                <a:cs typeface="Arial" panose="020B0604020202020204" pitchFamily="34" charset="0"/>
              </a:rPr>
              <a:t>Central Asia is already feeling the effects of climate change, according to a scoping </a:t>
            </a:r>
            <a:r>
              <a:rPr lang="en-US" dirty="0">
                <a:latin typeface="Arial" panose="020B0604020202020204" pitchFamily="34" charset="0"/>
                <a:cs typeface="Arial" panose="020B0604020202020204" pitchFamily="34" charset="0"/>
                <a:hlinkClick r:id="rId3"/>
              </a:rPr>
              <a:t>study</a:t>
            </a:r>
            <a:r>
              <a:rPr lang="en-US" dirty="0">
                <a:latin typeface="Arial" panose="020B0604020202020204" pitchFamily="34" charset="0"/>
                <a:cs typeface="Arial" panose="020B0604020202020204" pitchFamily="34" charset="0"/>
              </a:rPr>
              <a:t> produced by the Asian Development Bank in 2023: </a:t>
            </a:r>
          </a:p>
          <a:p>
            <a:pPr marL="45720" indent="0">
              <a:spcAft>
                <a:spcPts val="600"/>
              </a:spcAft>
              <a:buNone/>
            </a:pPr>
            <a:r>
              <a:rPr lang="en-US" sz="1800" b="1" dirty="0">
                <a:latin typeface="Arial" panose="020B0604020202020204" pitchFamily="34" charset="0"/>
                <a:cs typeface="Arial" panose="020B0604020202020204" pitchFamily="34" charset="0"/>
              </a:rPr>
              <a:t>Water Scarcity:</a:t>
            </a:r>
          </a:p>
          <a:p>
            <a:pPr>
              <a:spcBef>
                <a:spcPts val="0"/>
              </a:spcBef>
              <a:spcAft>
                <a:spcPts val="600"/>
              </a:spcAft>
            </a:pPr>
            <a:r>
              <a:rPr lang="en-US" sz="1600" dirty="0">
                <a:latin typeface="Arial" panose="020B0604020202020204" pitchFamily="34" charset="0"/>
                <a:cs typeface="Arial" panose="020B0604020202020204" pitchFamily="34" charset="0"/>
              </a:rPr>
              <a:t>Over the past 50–60 years, the area of glaciers in Central Asia has decreased by 30% </a:t>
            </a:r>
          </a:p>
          <a:p>
            <a:pPr lvl="1">
              <a:spcBef>
                <a:spcPts val="0"/>
              </a:spcBef>
              <a:spcAft>
                <a:spcPts val="600"/>
              </a:spcAft>
            </a:pPr>
            <a:r>
              <a:rPr lang="en-US" sz="1400" dirty="0">
                <a:latin typeface="Arial" panose="020B0604020202020204" pitchFamily="34" charset="0"/>
                <a:cs typeface="Arial" panose="020B0604020202020204" pitchFamily="34" charset="0"/>
              </a:rPr>
              <a:t>Freshwater in Central Asian basins is projected to decrease between 10-40% in next 75 years </a:t>
            </a:r>
          </a:p>
          <a:p>
            <a:pPr marL="45720" indent="0">
              <a:spcAft>
                <a:spcPts val="600"/>
              </a:spcAft>
              <a:buNone/>
            </a:pPr>
            <a:r>
              <a:rPr lang="en-US" sz="1800" b="1" dirty="0">
                <a:latin typeface="Arial" panose="020B0604020202020204" pitchFamily="34" charset="0"/>
                <a:cs typeface="Arial" panose="020B0604020202020204" pitchFamily="34" charset="0"/>
              </a:rPr>
              <a:t>Increased intensity and frequency of storms</a:t>
            </a:r>
          </a:p>
          <a:p>
            <a:pPr>
              <a:spcBef>
                <a:spcPts val="0"/>
              </a:spcBef>
              <a:spcAft>
                <a:spcPts val="600"/>
              </a:spcAft>
            </a:pPr>
            <a:r>
              <a:rPr lang="en-US" sz="1600" dirty="0">
                <a:latin typeface="Arial" panose="020B0604020202020204" pitchFamily="34" charset="0"/>
                <a:cs typeface="Arial" panose="020B0604020202020204" pitchFamily="34" charset="0"/>
              </a:rPr>
              <a:t>Melting snowcaps plus intensifying extreme weather events are triggering natural calamities, including the increasing frequency and severity of floods and landslides</a:t>
            </a:r>
          </a:p>
          <a:p>
            <a:pPr marL="45720" indent="0">
              <a:spcAft>
                <a:spcPts val="600"/>
              </a:spcAft>
              <a:buNone/>
            </a:pPr>
            <a:r>
              <a:rPr lang="en-US" sz="1800" b="1" dirty="0">
                <a:latin typeface="Arial" panose="020B0604020202020204" pitchFamily="34" charset="0"/>
                <a:cs typeface="Arial" panose="020B0604020202020204" pitchFamily="34" charset="0"/>
              </a:rPr>
              <a:t>Increased Desertification:</a:t>
            </a:r>
          </a:p>
          <a:p>
            <a:pPr>
              <a:spcBef>
                <a:spcPts val="0"/>
              </a:spcBef>
              <a:spcAft>
                <a:spcPts val="600"/>
              </a:spcAft>
            </a:pPr>
            <a:r>
              <a:rPr lang="en-US" sz="1600" dirty="0">
                <a:latin typeface="Arial" panose="020B0604020202020204" pitchFamily="34" charset="0"/>
                <a:cs typeface="Arial" panose="020B0604020202020204" pitchFamily="34" charset="0"/>
              </a:rPr>
              <a:t>The shortage of water resources, increase in temperature, high variability of precipitation, extreme heat spells, and deforestation lead to increased desertification.</a:t>
            </a:r>
          </a:p>
          <a:p>
            <a:pPr lvl="1">
              <a:spcBef>
                <a:spcPts val="0"/>
              </a:spcBef>
              <a:spcAft>
                <a:spcPts val="600"/>
              </a:spcAft>
            </a:pPr>
            <a:r>
              <a:rPr lang="en-US" sz="1400" dirty="0">
                <a:latin typeface="Arial" panose="020B0604020202020204" pitchFamily="34" charset="0"/>
                <a:cs typeface="Arial" panose="020B0604020202020204" pitchFamily="34" charset="0"/>
              </a:rPr>
              <a:t>ABD estimates that 4%–10% of cultivated areas, 27%–68% of pastures, and 1%–8% of forests are currently significantly degraded in Central Asia and are subject to desertification.</a:t>
            </a:r>
          </a:p>
          <a:p>
            <a:pPr lvl="1">
              <a:spcBef>
                <a:spcPts val="0"/>
              </a:spcBef>
              <a:spcAft>
                <a:spcPts val="600"/>
              </a:spcAft>
            </a:pPr>
            <a:endParaRPr lang="en-US" sz="1400" dirty="0">
              <a:latin typeface="Arial" panose="020B0604020202020204" pitchFamily="34" charset="0"/>
              <a:cs typeface="Arial" panose="020B0604020202020204" pitchFamily="34" charset="0"/>
            </a:endParaRPr>
          </a:p>
          <a:p>
            <a:pPr marL="45720" indent="0">
              <a:spcBef>
                <a:spcPts val="0"/>
              </a:spcBef>
              <a:spcAft>
                <a:spcPts val="600"/>
              </a:spcAft>
              <a:buNone/>
            </a:pPr>
            <a:endParaRPr lang="en-US" sz="1600" dirty="0">
              <a:latin typeface="Arial" panose="020B0604020202020204" pitchFamily="34" charset="0"/>
              <a:cs typeface="Arial" panose="020B0604020202020204" pitchFamily="34" charset="0"/>
            </a:endParaRPr>
          </a:p>
        </p:txBody>
      </p:sp>
      <p:pic>
        <p:nvPicPr>
          <p:cNvPr id="3" name="Picture 2" descr="The image shows the cover page of the, &quot;Carec 2023: Supporting Actions to Address Climate Change&quot;. ">
            <a:extLst>
              <a:ext uri="{FF2B5EF4-FFF2-40B4-BE49-F238E27FC236}">
                <a16:creationId xmlns:a16="http://schemas.microsoft.com/office/drawing/2014/main" id="{59E91F2D-6346-488E-35D9-F1B3A4A36733}"/>
              </a:ext>
            </a:extLst>
          </p:cNvPr>
          <p:cNvPicPr>
            <a:picLocks noChangeAspect="1"/>
          </p:cNvPicPr>
          <p:nvPr/>
        </p:nvPicPr>
        <p:blipFill>
          <a:blip r:embed="rId4"/>
          <a:stretch>
            <a:fillRect/>
          </a:stretch>
        </p:blipFill>
        <p:spPr>
          <a:xfrm>
            <a:off x="9396248" y="95329"/>
            <a:ext cx="2475712" cy="3189977"/>
          </a:xfrm>
          <a:prstGeom prst="rect">
            <a:avLst/>
          </a:prstGeom>
        </p:spPr>
      </p:pic>
      <p:sp>
        <p:nvSpPr>
          <p:cNvPr id="7" name="Content Placeholder 6">
            <a:extLst>
              <a:ext uri="{FF2B5EF4-FFF2-40B4-BE49-F238E27FC236}">
                <a16:creationId xmlns:a16="http://schemas.microsoft.com/office/drawing/2014/main" id="{8D9FB01E-427D-0E5E-A2F6-5E349CCACBE5}"/>
              </a:ext>
            </a:extLst>
          </p:cNvPr>
          <p:cNvSpPr>
            <a:spLocks noGrp="1"/>
          </p:cNvSpPr>
          <p:nvPr>
            <p:ph sz="half" idx="2"/>
          </p:nvPr>
        </p:nvSpPr>
        <p:spPr>
          <a:xfrm>
            <a:off x="8786649" y="3391168"/>
            <a:ext cx="3085312" cy="3071157"/>
          </a:xfrm>
          <a:solidFill>
            <a:schemeClr val="accent3">
              <a:lumMod val="20000"/>
              <a:lumOff val="80000"/>
            </a:schemeClr>
          </a:solidFill>
        </p:spPr>
        <p:txBody>
          <a:bodyPr>
            <a:normAutofit/>
          </a:bodyPr>
          <a:lstStyle/>
          <a:p>
            <a:pPr marL="45720" indent="0">
              <a:buNone/>
            </a:pPr>
            <a:r>
              <a:rPr lang="en-US" sz="1700" b="1" dirty="0"/>
              <a:t>Other Important Considerations</a:t>
            </a:r>
          </a:p>
          <a:p>
            <a:r>
              <a:rPr lang="en-US" sz="1600" dirty="0">
                <a:latin typeface="Arial" panose="020B0604020202020204" pitchFamily="34" charset="0"/>
                <a:cs typeface="Arial" panose="020B0604020202020204" pitchFamily="34" charset="0"/>
              </a:rPr>
              <a:t>The population is growing rapidly which will only increase demand for natural resources</a:t>
            </a:r>
            <a:endParaRPr lang="en-US" sz="1400" dirty="0"/>
          </a:p>
          <a:p>
            <a:r>
              <a:rPr lang="en-US" sz="1600" dirty="0">
                <a:latin typeface="Arial" panose="020B0604020202020204" pitchFamily="34" charset="0"/>
                <a:cs typeface="Arial" panose="020B0604020202020204" pitchFamily="34" charset="0"/>
              </a:rPr>
              <a:t>Air pollution is already a challenge for Central Asia with poor air quality in cities, especially in the winter. </a:t>
            </a:r>
          </a:p>
        </p:txBody>
      </p:sp>
      <p:sp>
        <p:nvSpPr>
          <p:cNvPr id="8" name="TextBox 7">
            <a:extLst>
              <a:ext uri="{FF2B5EF4-FFF2-40B4-BE49-F238E27FC236}">
                <a16:creationId xmlns:a16="http://schemas.microsoft.com/office/drawing/2014/main" id="{44E85BE2-8400-499E-C3EA-57C91BA54E61}"/>
              </a:ext>
            </a:extLst>
          </p:cNvPr>
          <p:cNvSpPr txBox="1"/>
          <p:nvPr/>
        </p:nvSpPr>
        <p:spPr>
          <a:xfrm>
            <a:off x="152765" y="6323826"/>
            <a:ext cx="8113986" cy="276999"/>
          </a:xfrm>
          <a:prstGeom prst="rect">
            <a:avLst/>
          </a:prstGeom>
          <a:noFill/>
        </p:spPr>
        <p:txBody>
          <a:bodyPr wrap="square" rtlCol="0">
            <a:spAutoFit/>
          </a:bodyPr>
          <a:lstStyle/>
          <a:p>
            <a:r>
              <a:rPr lang="en-US" sz="1200" dirty="0"/>
              <a:t>Source: </a:t>
            </a:r>
            <a:r>
              <a:rPr lang="en-US" sz="1200" dirty="0">
                <a:hlinkClick r:id="rId3"/>
              </a:rPr>
              <a:t>CAREC 2030: Supporting Regional Actions to Address Climate Change</a:t>
            </a:r>
            <a:r>
              <a:rPr lang="en-US" sz="1200" dirty="0"/>
              <a:t>, ADB, April 2023</a:t>
            </a:r>
          </a:p>
        </p:txBody>
      </p:sp>
      <p:sp>
        <p:nvSpPr>
          <p:cNvPr id="4" name="Slide Number Placeholder 3">
            <a:extLst>
              <a:ext uri="{FF2B5EF4-FFF2-40B4-BE49-F238E27FC236}">
                <a16:creationId xmlns:a16="http://schemas.microsoft.com/office/drawing/2014/main" id="{7C372318-674F-BC65-737F-B357AC01E838}"/>
              </a:ext>
            </a:extLst>
          </p:cNvPr>
          <p:cNvSpPr>
            <a:spLocks noGrp="1"/>
          </p:cNvSpPr>
          <p:nvPr>
            <p:ph type="sldNum" sz="quarter" idx="12"/>
          </p:nvPr>
        </p:nvSpPr>
        <p:spPr/>
        <p:txBody>
          <a:bodyPr/>
          <a:lstStyle/>
          <a:p>
            <a:fld id="{CA8D9AD5-F248-4919-864A-CFD76CC027D6}" type="slidenum">
              <a:rPr lang="en-US" smtClean="0"/>
              <a:pPr/>
              <a:t>3</a:t>
            </a:fld>
            <a:endParaRPr lang="en-US"/>
          </a:p>
        </p:txBody>
      </p:sp>
    </p:spTree>
    <p:extLst>
      <p:ext uri="{BB962C8B-B14F-4D97-AF65-F5344CB8AC3E}">
        <p14:creationId xmlns:p14="http://schemas.microsoft.com/office/powerpoint/2010/main" val="365535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CF662-57B4-311D-6598-D99A918481DB}"/>
              </a:ext>
            </a:extLst>
          </p:cNvPr>
          <p:cNvSpPr>
            <a:spLocks noGrp="1"/>
          </p:cNvSpPr>
          <p:nvPr>
            <p:ph type="title"/>
          </p:nvPr>
        </p:nvSpPr>
        <p:spPr/>
        <p:txBody>
          <a:bodyPr/>
          <a:lstStyle/>
          <a:p>
            <a:r>
              <a:rPr lang="en-US" dirty="0">
                <a:latin typeface="Arial Rounded MT Bold" panose="020F0704030504030204" pitchFamily="34" charset="0"/>
              </a:rPr>
              <a:t>Methane and Air Quality</a:t>
            </a:r>
          </a:p>
        </p:txBody>
      </p:sp>
      <p:sp>
        <p:nvSpPr>
          <p:cNvPr id="3" name="Content Placeholder 2">
            <a:extLst>
              <a:ext uri="{FF2B5EF4-FFF2-40B4-BE49-F238E27FC236}">
                <a16:creationId xmlns:a16="http://schemas.microsoft.com/office/drawing/2014/main" id="{AE1DC336-0B6E-D25D-1168-2F36375DE7D3}"/>
              </a:ext>
            </a:extLst>
          </p:cNvPr>
          <p:cNvSpPr>
            <a:spLocks noGrp="1"/>
          </p:cNvSpPr>
          <p:nvPr>
            <p:ph sz="half" idx="1"/>
          </p:nvPr>
        </p:nvSpPr>
        <p:spPr>
          <a:xfrm>
            <a:off x="483475" y="1408771"/>
            <a:ext cx="4662389" cy="5086622"/>
          </a:xfrm>
        </p:spPr>
        <p:txBody>
          <a:bodyPr>
            <a:normAutofit/>
          </a:bodyPr>
          <a:lstStyle/>
          <a:p>
            <a:r>
              <a:rPr lang="en-US" dirty="0">
                <a:latin typeface="Arial" panose="020B0604020202020204" pitchFamily="34" charset="0"/>
                <a:cs typeface="Arial" panose="020B0604020202020204" pitchFamily="34" charset="0"/>
              </a:rPr>
              <a:t>Methane contributes to the formation of ground-level ozone - smog</a:t>
            </a:r>
          </a:p>
          <a:p>
            <a:r>
              <a:rPr lang="en-US" dirty="0">
                <a:latin typeface="Arial" panose="020B0604020202020204" pitchFamily="34" charset="0"/>
                <a:cs typeface="Arial" panose="020B0604020202020204" pitchFamily="34" charset="0"/>
              </a:rPr>
              <a:t>Ozone has been associated with </a:t>
            </a:r>
          </a:p>
          <a:p>
            <a:pPr lvl="1"/>
            <a:r>
              <a:rPr lang="en-US" dirty="0">
                <a:latin typeface="Arial" panose="020B0604020202020204" pitchFamily="34" charset="0"/>
                <a:cs typeface="Arial" panose="020B0604020202020204" pitchFamily="34" charset="0"/>
              </a:rPr>
              <a:t>Respiratory illnesses and hospitalizations</a:t>
            </a:r>
          </a:p>
          <a:p>
            <a:pPr lvl="1"/>
            <a:r>
              <a:rPr lang="en-US" dirty="0">
                <a:latin typeface="Arial" panose="020B0604020202020204" pitchFamily="34" charset="0"/>
                <a:cs typeface="Arial" panose="020B0604020202020204" pitchFamily="34" charset="0"/>
              </a:rPr>
              <a:t>Cardiovascular disease</a:t>
            </a:r>
          </a:p>
          <a:p>
            <a:pPr lvl="1"/>
            <a:r>
              <a:rPr lang="en-US" dirty="0">
                <a:latin typeface="Arial" panose="020B0604020202020204" pitchFamily="34" charset="0"/>
                <a:cs typeface="Arial" panose="020B0604020202020204" pitchFamily="34" charset="0"/>
              </a:rPr>
              <a:t>Asthma and related Emergency room visits</a:t>
            </a:r>
          </a:p>
          <a:p>
            <a:pPr lvl="1"/>
            <a:r>
              <a:rPr lang="en-US" dirty="0">
                <a:latin typeface="Arial" panose="020B0604020202020204" pitchFamily="34" charset="0"/>
                <a:cs typeface="Arial" panose="020B0604020202020204" pitchFamily="34" charset="0"/>
              </a:rPr>
              <a:t>Lost work and school days</a:t>
            </a:r>
          </a:p>
          <a:p>
            <a:pPr lvl="1"/>
            <a:r>
              <a:rPr lang="en-US" dirty="0">
                <a:latin typeface="Arial" panose="020B0604020202020204" pitchFamily="34" charset="0"/>
                <a:cs typeface="Arial" panose="020B0604020202020204" pitchFamily="34" charset="0"/>
              </a:rPr>
              <a:t>Restrictions on activity </a:t>
            </a:r>
          </a:p>
          <a:p>
            <a:pPr lvl="1"/>
            <a:r>
              <a:rPr lang="en-US" dirty="0">
                <a:latin typeface="Arial" panose="020B0604020202020204" pitchFamily="34" charset="0"/>
                <a:cs typeface="Arial" panose="020B0604020202020204" pitchFamily="34" charset="0"/>
              </a:rPr>
              <a:t>Premature death</a:t>
            </a:r>
          </a:p>
          <a:p>
            <a:r>
              <a:rPr lang="en-US" dirty="0">
                <a:latin typeface="Arial" panose="020B0604020202020204" pitchFamily="34" charset="0"/>
                <a:cs typeface="Arial" panose="020B0604020202020204" pitchFamily="34" charset="0"/>
              </a:rPr>
              <a:t>Reducing methane can improve air quality and human health</a:t>
            </a:r>
          </a:p>
        </p:txBody>
      </p:sp>
      <p:pic>
        <p:nvPicPr>
          <p:cNvPr id="7" name="Content Placeholder 6" descr="The image depicts an outdoor scene with clear visibility.">
            <a:extLst>
              <a:ext uri="{FF2B5EF4-FFF2-40B4-BE49-F238E27FC236}">
                <a16:creationId xmlns:a16="http://schemas.microsoft.com/office/drawing/2014/main" id="{8FA995A0-DF94-A621-FDF0-CE08F46668D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3300" y="73259"/>
            <a:ext cx="4852974" cy="2320329"/>
          </a:xfrm>
        </p:spPr>
      </p:pic>
      <p:pic>
        <p:nvPicPr>
          <p:cNvPr id="9" name="Picture 8" descr="The image portrays an outdoor scene characterized by reduced visibility caused by smog.">
            <a:extLst>
              <a:ext uri="{FF2B5EF4-FFF2-40B4-BE49-F238E27FC236}">
                <a16:creationId xmlns:a16="http://schemas.microsoft.com/office/drawing/2014/main" id="{080FD1A9-A8FD-EF3C-7BF2-4A8A020AE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701" y="2222068"/>
            <a:ext cx="4735075" cy="2175175"/>
          </a:xfrm>
          <a:prstGeom prst="rect">
            <a:avLst/>
          </a:prstGeom>
        </p:spPr>
      </p:pic>
      <p:pic>
        <p:nvPicPr>
          <p:cNvPr id="11" name="Picture 10" descr="The image portrays an outdoor scene characterized by reduced visibility caused by smog.">
            <a:extLst>
              <a:ext uri="{FF2B5EF4-FFF2-40B4-BE49-F238E27FC236}">
                <a16:creationId xmlns:a16="http://schemas.microsoft.com/office/drawing/2014/main" id="{9005208D-FFAF-8895-D09B-E148F4CC9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3300" y="4320219"/>
            <a:ext cx="4618620" cy="2175174"/>
          </a:xfrm>
          <a:prstGeom prst="rect">
            <a:avLst/>
          </a:prstGeom>
        </p:spPr>
      </p:pic>
      <p:sp>
        <p:nvSpPr>
          <p:cNvPr id="5" name="Slide Number Placeholder 4">
            <a:extLst>
              <a:ext uri="{FF2B5EF4-FFF2-40B4-BE49-F238E27FC236}">
                <a16:creationId xmlns:a16="http://schemas.microsoft.com/office/drawing/2014/main" id="{0E14FFEE-EE86-E85E-1DE8-64F5778B82E3}"/>
              </a:ext>
            </a:extLst>
          </p:cNvPr>
          <p:cNvSpPr>
            <a:spLocks noGrp="1"/>
          </p:cNvSpPr>
          <p:nvPr>
            <p:ph type="sldNum" sz="quarter" idx="12"/>
          </p:nvPr>
        </p:nvSpPr>
        <p:spPr/>
        <p:txBody>
          <a:bodyPr/>
          <a:lstStyle/>
          <a:p>
            <a:fld id="{A0ECE5F2-81AA-4605-B028-6FBA391056AF}" type="slidenum">
              <a:rPr lang="en-US" smtClean="0"/>
              <a:t>4</a:t>
            </a:fld>
            <a:endParaRPr lang="en-US"/>
          </a:p>
        </p:txBody>
      </p:sp>
    </p:spTree>
    <p:extLst>
      <p:ext uri="{BB962C8B-B14F-4D97-AF65-F5344CB8AC3E}">
        <p14:creationId xmlns:p14="http://schemas.microsoft.com/office/powerpoint/2010/main" val="288260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028609-AE54-46DC-AAE3-1FF1088D67A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14" t="4500" r="24310" b="1973"/>
          <a:stretch/>
        </p:blipFill>
        <p:spPr>
          <a:xfrm>
            <a:off x="0" y="1233424"/>
            <a:ext cx="7708115" cy="5374899"/>
          </a:xfrm>
          <a:prstGeom prst="rect">
            <a:avLst/>
          </a:prstGeom>
        </p:spPr>
      </p:pic>
      <p:sp>
        <p:nvSpPr>
          <p:cNvPr id="3" name="Title 2">
            <a:extLst>
              <a:ext uri="{FF2B5EF4-FFF2-40B4-BE49-F238E27FC236}">
                <a16:creationId xmlns:a16="http://schemas.microsoft.com/office/drawing/2014/main" id="{47E6313E-A3C6-4DCD-8B70-E3A98A19DE0A}"/>
              </a:ext>
            </a:extLst>
          </p:cNvPr>
          <p:cNvSpPr>
            <a:spLocks noGrp="1"/>
          </p:cNvSpPr>
          <p:nvPr>
            <p:ph type="title"/>
          </p:nvPr>
        </p:nvSpPr>
        <p:spPr/>
        <p:txBody>
          <a:bodyPr/>
          <a:lstStyle/>
          <a:p>
            <a:r>
              <a:rPr lang="en-US" dirty="0">
                <a:latin typeface="Arial Rounded MT Bold" panose="020F0704030504030204" pitchFamily="34" charset="0"/>
              </a:rPr>
              <a:t>Why Methane Matters</a:t>
            </a:r>
          </a:p>
        </p:txBody>
      </p:sp>
      <p:sp>
        <p:nvSpPr>
          <p:cNvPr id="15" name="Text Placeholder 14">
            <a:extLst>
              <a:ext uri="{FF2B5EF4-FFF2-40B4-BE49-F238E27FC236}">
                <a16:creationId xmlns:a16="http://schemas.microsoft.com/office/drawing/2014/main" id="{EEE29EEA-12EA-4578-BC1F-D5EA56955325}"/>
              </a:ext>
            </a:extLst>
          </p:cNvPr>
          <p:cNvSpPr>
            <a:spLocks noGrp="1"/>
          </p:cNvSpPr>
          <p:nvPr>
            <p:ph type="body" idx="1"/>
          </p:nvPr>
        </p:nvSpPr>
        <p:spPr>
          <a:xfrm>
            <a:off x="410551" y="1606625"/>
            <a:ext cx="3067422" cy="766588"/>
          </a:xfrm>
          <a:solidFill>
            <a:schemeClr val="accent2"/>
          </a:solidFill>
        </p:spPr>
        <p:txBody>
          <a:bodyPr lIns="91440" rIns="91440">
            <a:normAutofit/>
          </a:bodyPr>
          <a:lstStyle/>
          <a:p>
            <a:pPr algn="ctr">
              <a:spcBef>
                <a:spcPts val="1200"/>
              </a:spcBef>
              <a:spcAft>
                <a:spcPts val="1200"/>
              </a:spcAft>
            </a:pPr>
            <a:r>
              <a:rPr lang="en-US" sz="2000" b="1">
                <a:solidFill>
                  <a:schemeClr val="bg1"/>
                </a:solidFill>
              </a:rPr>
              <a:t>Methane Emissions</a:t>
            </a:r>
          </a:p>
        </p:txBody>
      </p:sp>
      <p:sp>
        <p:nvSpPr>
          <p:cNvPr id="4" name="Text Placeholder 3">
            <a:extLst>
              <a:ext uri="{FF2B5EF4-FFF2-40B4-BE49-F238E27FC236}">
                <a16:creationId xmlns:a16="http://schemas.microsoft.com/office/drawing/2014/main" id="{0C498C57-F483-4819-BD41-01B1F2B6DD7D}"/>
              </a:ext>
            </a:extLst>
          </p:cNvPr>
          <p:cNvSpPr>
            <a:spLocks noGrp="1"/>
          </p:cNvSpPr>
          <p:nvPr>
            <p:ph sz="half" idx="2"/>
          </p:nvPr>
        </p:nvSpPr>
        <p:spPr>
          <a:xfrm>
            <a:off x="410551" y="2373413"/>
            <a:ext cx="3067422" cy="3108543"/>
          </a:xfrm>
          <a:solidFill>
            <a:srgbClr val="FFFFFF"/>
          </a:solidFill>
        </p:spPr>
        <p:txBody>
          <a:bodyPr wrap="square" lIns="182880" tIns="274320" rIns="182880" bIns="274320">
            <a:spAutoFit/>
          </a:bodyPr>
          <a:lstStyle/>
          <a:p>
            <a:pPr marL="45720" indent="0">
              <a:spcAft>
                <a:spcPts val="1200"/>
              </a:spcAft>
              <a:buClr>
                <a:schemeClr val="accent5"/>
              </a:buClr>
              <a:buNone/>
            </a:pPr>
            <a:r>
              <a:rPr lang="en-US" dirty="0"/>
              <a:t>Trap 28 times more heat than carbon dioxide over 100 years </a:t>
            </a:r>
          </a:p>
          <a:p>
            <a:pPr marL="45720" indent="0">
              <a:spcAft>
                <a:spcPts val="1200"/>
              </a:spcAft>
              <a:buClr>
                <a:schemeClr val="accent5"/>
              </a:buClr>
              <a:buNone/>
            </a:pPr>
            <a:r>
              <a:rPr lang="en-US" dirty="0"/>
              <a:t>Contribute to ground- level ozone pollution</a:t>
            </a:r>
          </a:p>
          <a:p>
            <a:pPr marL="45720" indent="0">
              <a:spcAft>
                <a:spcPts val="1200"/>
              </a:spcAft>
              <a:buClr>
                <a:schemeClr val="accent5"/>
              </a:buClr>
              <a:buNone/>
            </a:pPr>
            <a:r>
              <a:rPr lang="en-US" dirty="0"/>
              <a:t>Create industrial safety problem</a:t>
            </a:r>
          </a:p>
        </p:txBody>
      </p:sp>
      <p:sp>
        <p:nvSpPr>
          <p:cNvPr id="16" name="Text Placeholder 15">
            <a:extLst>
              <a:ext uri="{FF2B5EF4-FFF2-40B4-BE49-F238E27FC236}">
                <a16:creationId xmlns:a16="http://schemas.microsoft.com/office/drawing/2014/main" id="{F933AFEA-766E-437C-ACBC-CE1C45354364}"/>
              </a:ext>
            </a:extLst>
          </p:cNvPr>
          <p:cNvSpPr>
            <a:spLocks noGrp="1"/>
          </p:cNvSpPr>
          <p:nvPr>
            <p:ph type="body" sz="quarter" idx="3"/>
          </p:nvPr>
        </p:nvSpPr>
        <p:spPr>
          <a:xfrm>
            <a:off x="3772388" y="2362755"/>
            <a:ext cx="3067422" cy="766588"/>
          </a:xfrm>
          <a:solidFill>
            <a:schemeClr val="accent2"/>
          </a:solidFill>
        </p:spPr>
        <p:txBody>
          <a:bodyPr lIns="91440" rIns="91440">
            <a:normAutofit/>
          </a:bodyPr>
          <a:lstStyle/>
          <a:p>
            <a:pPr algn="ctr">
              <a:spcBef>
                <a:spcPts val="1200"/>
              </a:spcBef>
              <a:spcAft>
                <a:spcPts val="1200"/>
              </a:spcAft>
            </a:pPr>
            <a:r>
              <a:rPr lang="en-US" sz="2000" b="1">
                <a:solidFill>
                  <a:schemeClr val="bg1"/>
                </a:solidFill>
              </a:rPr>
              <a:t>Methane Mitigation</a:t>
            </a:r>
          </a:p>
        </p:txBody>
      </p:sp>
      <p:sp>
        <p:nvSpPr>
          <p:cNvPr id="17" name="Content Placeholder 16">
            <a:extLst>
              <a:ext uri="{FF2B5EF4-FFF2-40B4-BE49-F238E27FC236}">
                <a16:creationId xmlns:a16="http://schemas.microsoft.com/office/drawing/2014/main" id="{CE6104AB-8C53-44C0-9AD4-9AC5A91DA365}"/>
              </a:ext>
            </a:extLst>
          </p:cNvPr>
          <p:cNvSpPr>
            <a:spLocks noGrp="1"/>
          </p:cNvSpPr>
          <p:nvPr>
            <p:ph sz="quarter" idx="4"/>
          </p:nvPr>
        </p:nvSpPr>
        <p:spPr>
          <a:xfrm>
            <a:off x="3759337" y="3129343"/>
            <a:ext cx="3067422" cy="1384995"/>
          </a:xfrm>
          <a:solidFill>
            <a:srgbClr val="FFFFFF"/>
          </a:solidFill>
        </p:spPr>
        <p:txBody>
          <a:bodyPr wrap="square" lIns="182880" tIns="274320" rIns="182880" bIns="274320">
            <a:spAutoFit/>
          </a:bodyPr>
          <a:lstStyle/>
          <a:p>
            <a:pPr marL="45720" indent="0">
              <a:spcAft>
                <a:spcPts val="1200"/>
              </a:spcAft>
              <a:buClr>
                <a:schemeClr val="accent4"/>
              </a:buClr>
              <a:buNone/>
            </a:pPr>
            <a:r>
              <a:rPr lang="en-US"/>
              <a:t>Opportunity to capture and convert methane to useful energy</a:t>
            </a:r>
          </a:p>
        </p:txBody>
      </p:sp>
      <p:sp>
        <p:nvSpPr>
          <p:cNvPr id="11" name="Text Placeholder 15">
            <a:extLst>
              <a:ext uri="{FF2B5EF4-FFF2-40B4-BE49-F238E27FC236}">
                <a16:creationId xmlns:a16="http://schemas.microsoft.com/office/drawing/2014/main" id="{B12FB96B-9BE5-41A7-A53A-CD4DC3E3B530}"/>
              </a:ext>
            </a:extLst>
          </p:cNvPr>
          <p:cNvSpPr txBox="1">
            <a:spLocks/>
          </p:cNvSpPr>
          <p:nvPr/>
        </p:nvSpPr>
        <p:spPr>
          <a:xfrm>
            <a:off x="7134225" y="0"/>
            <a:ext cx="5057774" cy="6608323"/>
          </a:xfrm>
          <a:prstGeom prst="rect">
            <a:avLst/>
          </a:prstGeom>
          <a:gradFill>
            <a:gsLst>
              <a:gs pos="0">
                <a:schemeClr val="tx2"/>
              </a:gs>
              <a:gs pos="100000">
                <a:schemeClr val="accent2"/>
              </a:gs>
            </a:gsLst>
            <a:lin ang="5400000" scaled="1"/>
          </a:gradFill>
        </p:spPr>
        <p:txBody>
          <a:bodyPr vert="horz" lIns="365760" tIns="274320" rIns="182880" bIns="45720" rtlCol="0" anchor="t" anchorCtr="0">
            <a:noAutofit/>
          </a:bodyPr>
          <a:lstStyle>
            <a:lvl1pPr marL="0" indent="0" algn="l" defTabSz="914400" rtl="0" eaLnBrk="1" latinLnBrk="0" hangingPunct="1">
              <a:lnSpc>
                <a:spcPct val="100000"/>
              </a:lnSpc>
              <a:spcBef>
                <a:spcPts val="0"/>
              </a:spcBef>
              <a:buClr>
                <a:schemeClr val="tx2"/>
              </a:buClr>
              <a:buSzPct val="100000"/>
              <a:buFont typeface="Arial" pitchFamily="34" charset="0"/>
              <a:buNone/>
              <a:defRPr sz="2200" b="0" kern="1200" cap="none" baseline="0">
                <a:solidFill>
                  <a:schemeClr val="tx1"/>
                </a:solidFill>
                <a:latin typeface="+mn-lt"/>
                <a:ea typeface="+mn-ea"/>
                <a:cs typeface="+mn-cs"/>
              </a:defRPr>
            </a:lvl1pPr>
            <a:lvl2pPr marL="457200" indent="0" algn="l" defTabSz="914400" rtl="0" eaLnBrk="1" latinLnBrk="0" hangingPunct="1">
              <a:lnSpc>
                <a:spcPct val="100000"/>
              </a:lnSpc>
              <a:spcBef>
                <a:spcPts val="1200"/>
              </a:spcBef>
              <a:buClr>
                <a:schemeClr val="tx2"/>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1200"/>
              </a:spcBef>
              <a:buClr>
                <a:schemeClr val="tx2"/>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1200"/>
              </a:spcBef>
              <a:buClr>
                <a:schemeClr val="tx2"/>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1200"/>
              </a:spcBef>
              <a:buClr>
                <a:schemeClr val="tx2"/>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SzPct val="100000"/>
              <a:buFont typeface="Arial" pitchFamily="34" charset="0"/>
              <a:buNone/>
              <a:defRPr sz="1600" b="1" kern="1200">
                <a:solidFill>
                  <a:schemeClr val="tx2"/>
                </a:solidFill>
                <a:latin typeface="+mn-lt"/>
                <a:ea typeface="+mn-ea"/>
                <a:cs typeface="+mn-cs"/>
              </a:defRPr>
            </a:lvl6pPr>
            <a:lvl7pPr marL="2743200" indent="0" algn="l" defTabSz="914400" rtl="0" eaLnBrk="1" latinLnBrk="0" hangingPunct="1">
              <a:lnSpc>
                <a:spcPct val="90000"/>
              </a:lnSpc>
              <a:spcBef>
                <a:spcPts val="800"/>
              </a:spcBef>
              <a:buSzPct val="100000"/>
              <a:buFont typeface="Arial" pitchFamily="34" charset="0"/>
              <a:buNone/>
              <a:defRPr sz="1600" b="1" kern="1200" baseline="0">
                <a:solidFill>
                  <a:schemeClr val="tx2"/>
                </a:solidFill>
                <a:latin typeface="+mn-lt"/>
                <a:ea typeface="+mn-ea"/>
                <a:cs typeface="+mn-cs"/>
              </a:defRPr>
            </a:lvl7pPr>
            <a:lvl8pPr marL="3200400" indent="0" algn="l" defTabSz="914400" rtl="0" eaLnBrk="1" latinLnBrk="0" hangingPunct="1">
              <a:lnSpc>
                <a:spcPct val="90000"/>
              </a:lnSpc>
              <a:spcBef>
                <a:spcPts val="800"/>
              </a:spcBef>
              <a:buSzPct val="100000"/>
              <a:buFont typeface="Arial" pitchFamily="34" charset="0"/>
              <a:buNone/>
              <a:defRPr sz="1600" b="1" kern="1200" baseline="0">
                <a:solidFill>
                  <a:schemeClr val="tx2"/>
                </a:solidFill>
                <a:latin typeface="+mn-lt"/>
                <a:ea typeface="+mn-ea"/>
                <a:cs typeface="+mn-cs"/>
              </a:defRPr>
            </a:lvl8pPr>
            <a:lvl9pPr marL="3657600" indent="0" algn="l" defTabSz="914400" rtl="0" eaLnBrk="1" latinLnBrk="0" hangingPunct="1">
              <a:lnSpc>
                <a:spcPct val="90000"/>
              </a:lnSpc>
              <a:spcBef>
                <a:spcPts val="800"/>
              </a:spcBef>
              <a:buSzPct val="100000"/>
              <a:buFont typeface="Arial" pitchFamily="34" charset="0"/>
              <a:buNone/>
              <a:defRPr sz="1600" b="1" kern="1200" baseline="0">
                <a:solidFill>
                  <a:schemeClr val="tx2"/>
                </a:solidFill>
                <a:latin typeface="+mn-lt"/>
                <a:ea typeface="+mn-ea"/>
                <a:cs typeface="+mn-cs"/>
              </a:defRPr>
            </a:lvl9pPr>
          </a:lstStyle>
          <a:p>
            <a:endParaRPr lang="en-US" sz="2400" b="1">
              <a:solidFill>
                <a:schemeClr val="bg1"/>
              </a:solidFill>
              <a:latin typeface="+mj-lt"/>
            </a:endParaRPr>
          </a:p>
          <a:p>
            <a:r>
              <a:rPr lang="en-US" sz="2400" b="1">
                <a:solidFill>
                  <a:schemeClr val="bg1"/>
                </a:solidFill>
                <a:latin typeface="+mj-lt"/>
              </a:rPr>
              <a:t>Positive Outcomes </a:t>
            </a:r>
            <a:br>
              <a:rPr lang="en-US" sz="2400" b="1">
                <a:solidFill>
                  <a:schemeClr val="bg1"/>
                </a:solidFill>
                <a:latin typeface="+mj-lt"/>
              </a:rPr>
            </a:br>
            <a:r>
              <a:rPr lang="en-US" sz="2400" b="1">
                <a:solidFill>
                  <a:schemeClr val="bg1"/>
                </a:solidFill>
                <a:latin typeface="+mj-lt"/>
              </a:rPr>
              <a:t>of Capturing </a:t>
            </a:r>
            <a:br>
              <a:rPr lang="en-US" sz="2400" b="1">
                <a:solidFill>
                  <a:schemeClr val="bg1"/>
                </a:solidFill>
                <a:latin typeface="+mj-lt"/>
              </a:rPr>
            </a:br>
            <a:r>
              <a:rPr lang="en-US" sz="2400" b="1">
                <a:solidFill>
                  <a:schemeClr val="bg1"/>
                </a:solidFill>
                <a:latin typeface="+mj-lt"/>
              </a:rPr>
              <a:t>and Using Methane</a:t>
            </a:r>
          </a:p>
          <a:p>
            <a:pPr>
              <a:spcBef>
                <a:spcPts val="600"/>
              </a:spcBef>
              <a:spcAft>
                <a:spcPts val="1200"/>
              </a:spcAft>
              <a:buClr>
                <a:schemeClr val="bg1"/>
              </a:buClr>
            </a:pPr>
            <a:endParaRPr lang="en-US" sz="2400">
              <a:solidFill>
                <a:schemeClr val="bg1"/>
              </a:solidFill>
            </a:endParaRPr>
          </a:p>
          <a:p>
            <a:pPr marL="342900" indent="-342900">
              <a:spcBef>
                <a:spcPts val="600"/>
              </a:spcBef>
              <a:spcAft>
                <a:spcPts val="1200"/>
              </a:spcAft>
              <a:buClr>
                <a:schemeClr val="bg1"/>
              </a:buClr>
              <a:buFont typeface="Wingdings" panose="05000000000000000000" pitchFamily="2" charset="2"/>
              <a:buChar char="ü"/>
            </a:pPr>
            <a:r>
              <a:rPr lang="en-US" sz="2400">
                <a:solidFill>
                  <a:schemeClr val="bg1"/>
                </a:solidFill>
              </a:rPr>
              <a:t>Better air and water quality</a:t>
            </a:r>
          </a:p>
          <a:p>
            <a:pPr marL="342900" indent="-342900">
              <a:spcBef>
                <a:spcPts val="600"/>
              </a:spcBef>
              <a:spcAft>
                <a:spcPts val="1200"/>
              </a:spcAft>
              <a:buClr>
                <a:schemeClr val="bg1"/>
              </a:buClr>
              <a:buFont typeface="Wingdings" panose="05000000000000000000" pitchFamily="2" charset="2"/>
              <a:buChar char="ü"/>
            </a:pPr>
            <a:r>
              <a:rPr lang="en-US" sz="2400">
                <a:solidFill>
                  <a:schemeClr val="bg1"/>
                </a:solidFill>
              </a:rPr>
              <a:t>Improved human health </a:t>
            </a:r>
          </a:p>
          <a:p>
            <a:pPr marL="342900" indent="-342900">
              <a:spcBef>
                <a:spcPts val="600"/>
              </a:spcBef>
              <a:spcAft>
                <a:spcPts val="1200"/>
              </a:spcAft>
              <a:buClr>
                <a:schemeClr val="bg1"/>
              </a:buClr>
              <a:buFont typeface="Wingdings" panose="05000000000000000000" pitchFamily="2" charset="2"/>
              <a:buChar char="ü"/>
            </a:pPr>
            <a:r>
              <a:rPr lang="en-US" sz="2400">
                <a:solidFill>
                  <a:schemeClr val="bg1"/>
                </a:solidFill>
              </a:rPr>
              <a:t>Increased worker safety</a:t>
            </a:r>
          </a:p>
          <a:p>
            <a:pPr marL="342900" indent="-342900">
              <a:spcBef>
                <a:spcPts val="600"/>
              </a:spcBef>
              <a:spcAft>
                <a:spcPts val="1200"/>
              </a:spcAft>
              <a:buClr>
                <a:schemeClr val="bg1"/>
              </a:buClr>
              <a:buFont typeface="Wingdings" panose="05000000000000000000" pitchFamily="2" charset="2"/>
              <a:buChar char="ü"/>
            </a:pPr>
            <a:r>
              <a:rPr lang="en-US" sz="2400">
                <a:solidFill>
                  <a:schemeClr val="bg1"/>
                </a:solidFill>
              </a:rPr>
              <a:t>Enhanced energy security</a:t>
            </a:r>
          </a:p>
          <a:p>
            <a:pPr marL="342900" indent="-342900">
              <a:spcBef>
                <a:spcPts val="600"/>
              </a:spcBef>
              <a:spcAft>
                <a:spcPts val="1200"/>
              </a:spcAft>
              <a:buClr>
                <a:schemeClr val="bg1"/>
              </a:buClr>
              <a:buFont typeface="Wingdings" panose="05000000000000000000" pitchFamily="2" charset="2"/>
              <a:buChar char="ü"/>
            </a:pPr>
            <a:r>
              <a:rPr lang="en-US" sz="2400">
                <a:solidFill>
                  <a:schemeClr val="bg1"/>
                </a:solidFill>
              </a:rPr>
              <a:t>Economic growth</a:t>
            </a:r>
          </a:p>
          <a:p>
            <a:pPr marL="342900" indent="-342900">
              <a:spcBef>
                <a:spcPts val="600"/>
              </a:spcBef>
              <a:spcAft>
                <a:spcPts val="1200"/>
              </a:spcAft>
              <a:buClr>
                <a:schemeClr val="bg1"/>
              </a:buClr>
              <a:buFont typeface="Wingdings" panose="05000000000000000000" pitchFamily="2" charset="2"/>
              <a:buChar char="ü"/>
            </a:pPr>
            <a:r>
              <a:rPr lang="en-US" sz="2400">
                <a:solidFill>
                  <a:schemeClr val="bg1"/>
                </a:solidFill>
              </a:rPr>
              <a:t>Reduced odors </a:t>
            </a:r>
          </a:p>
        </p:txBody>
      </p:sp>
      <p:sp>
        <p:nvSpPr>
          <p:cNvPr id="2" name="Slide Number Placeholder 1">
            <a:extLst>
              <a:ext uri="{FF2B5EF4-FFF2-40B4-BE49-F238E27FC236}">
                <a16:creationId xmlns:a16="http://schemas.microsoft.com/office/drawing/2014/main" id="{1A50418C-616B-4B3E-973D-79CBD1A32B06}"/>
              </a:ext>
            </a:extLst>
          </p:cNvPr>
          <p:cNvSpPr>
            <a:spLocks noGrp="1"/>
          </p:cNvSpPr>
          <p:nvPr>
            <p:ph type="sldNum" sz="quarter" idx="12"/>
          </p:nvPr>
        </p:nvSpPr>
        <p:spPr/>
        <p:txBody>
          <a:bodyPr/>
          <a:lstStyle/>
          <a:p>
            <a:fld id="{86CB4B4D-7CA3-9044-876B-883B54F8677D}" type="slidenum">
              <a:rPr lang="en-US" smtClean="0"/>
              <a:pPr/>
              <a:t>5</a:t>
            </a:fld>
            <a:endParaRPr lang="en-US"/>
          </a:p>
        </p:txBody>
      </p:sp>
      <p:pic>
        <p:nvPicPr>
          <p:cNvPr id="7" name="Picture 6">
            <a:extLst>
              <a:ext uri="{FF2B5EF4-FFF2-40B4-BE49-F238E27FC236}">
                <a16:creationId xmlns:a16="http://schemas.microsoft.com/office/drawing/2014/main" id="{E6115112-7AD6-49A6-B7A7-2F4146DA28A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71731" y="119985"/>
            <a:ext cx="1225245" cy="1357190"/>
          </a:xfrm>
          <a:prstGeom prst="rect">
            <a:avLst/>
          </a:prstGeom>
        </p:spPr>
      </p:pic>
    </p:spTree>
    <p:extLst>
      <p:ext uri="{BB962C8B-B14F-4D97-AF65-F5344CB8AC3E}">
        <p14:creationId xmlns:p14="http://schemas.microsoft.com/office/powerpoint/2010/main" val="428927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AE9031-BCBD-4FD8-A29D-8B91D5CCA681}"/>
              </a:ext>
            </a:extLst>
          </p:cNvPr>
          <p:cNvSpPr>
            <a:spLocks noGrp="1"/>
          </p:cNvSpPr>
          <p:nvPr>
            <p:ph type="title"/>
          </p:nvPr>
        </p:nvSpPr>
        <p:spPr/>
        <p:txBody>
          <a:bodyPr/>
          <a:lstStyle/>
          <a:p>
            <a:r>
              <a:rPr lang="en-US" dirty="0">
                <a:latin typeface="Arial Rounded MT Bold" panose="020F0704030504030204" pitchFamily="34" charset="0"/>
              </a:rPr>
              <a:t>Kazakhstan Methane Emissions and Reduction Potential </a:t>
            </a:r>
          </a:p>
        </p:txBody>
      </p:sp>
      <p:sp>
        <p:nvSpPr>
          <p:cNvPr id="17" name="TextBox 16">
            <a:extLst>
              <a:ext uri="{FF2B5EF4-FFF2-40B4-BE49-F238E27FC236}">
                <a16:creationId xmlns:a16="http://schemas.microsoft.com/office/drawing/2014/main" id="{8D17338C-2A10-DC0E-54AB-7703C1B797DF}"/>
              </a:ext>
            </a:extLst>
          </p:cNvPr>
          <p:cNvSpPr txBox="1"/>
          <p:nvPr/>
        </p:nvSpPr>
        <p:spPr>
          <a:xfrm>
            <a:off x="322138" y="1291126"/>
            <a:ext cx="4670276" cy="707886"/>
          </a:xfrm>
          <a:prstGeom prst="rect">
            <a:avLst/>
          </a:prstGeom>
          <a:noFill/>
        </p:spPr>
        <p:txBody>
          <a:bodyPr wrap="square" rtlCol="0">
            <a:spAutoFit/>
          </a:bodyPr>
          <a:lstStyle/>
          <a:p>
            <a:pPr algn="ctr"/>
            <a:r>
              <a:rPr lang="en-US" sz="2000" b="1" dirty="0"/>
              <a:t>Methane emissions in Kazakhstan, by sector, 2022</a:t>
            </a:r>
          </a:p>
        </p:txBody>
      </p:sp>
      <p:pic>
        <p:nvPicPr>
          <p:cNvPr id="6" name="Picture 5" descr="The bar graph depicts methane emissions in Kazakhstan by sector in 2022. The categories include agriculture, energy, waste, and other.">
            <a:extLst>
              <a:ext uri="{FF2B5EF4-FFF2-40B4-BE49-F238E27FC236}">
                <a16:creationId xmlns:a16="http://schemas.microsoft.com/office/drawing/2014/main" id="{9BCE8F4E-0059-9050-8AC9-0EA25B70D491}"/>
              </a:ext>
            </a:extLst>
          </p:cNvPr>
          <p:cNvPicPr>
            <a:picLocks noChangeAspect="1"/>
          </p:cNvPicPr>
          <p:nvPr/>
        </p:nvPicPr>
        <p:blipFill>
          <a:blip r:embed="rId4"/>
          <a:stretch>
            <a:fillRect/>
          </a:stretch>
        </p:blipFill>
        <p:spPr>
          <a:xfrm>
            <a:off x="322138" y="1934767"/>
            <a:ext cx="4291903" cy="4452448"/>
          </a:xfrm>
          <a:prstGeom prst="rect">
            <a:avLst/>
          </a:prstGeom>
        </p:spPr>
      </p:pic>
      <p:sp>
        <p:nvSpPr>
          <p:cNvPr id="12" name="TextBox 11">
            <a:extLst>
              <a:ext uri="{FF2B5EF4-FFF2-40B4-BE49-F238E27FC236}">
                <a16:creationId xmlns:a16="http://schemas.microsoft.com/office/drawing/2014/main" id="{CAA56669-D300-C4F9-ECD5-6D0E4732291A}"/>
              </a:ext>
            </a:extLst>
          </p:cNvPr>
          <p:cNvSpPr txBox="1"/>
          <p:nvPr/>
        </p:nvSpPr>
        <p:spPr>
          <a:xfrm>
            <a:off x="5629638" y="1219805"/>
            <a:ext cx="6562362" cy="707886"/>
          </a:xfrm>
          <a:prstGeom prst="rect">
            <a:avLst/>
          </a:prstGeom>
          <a:noFill/>
        </p:spPr>
        <p:txBody>
          <a:bodyPr wrap="square" rtlCol="0">
            <a:spAutoFit/>
          </a:bodyPr>
          <a:lstStyle/>
          <a:p>
            <a:pPr algn="ctr"/>
            <a:r>
              <a:rPr lang="en-US" sz="2000" b="1" dirty="0"/>
              <a:t>Oil &amp; gas methane abatement potential in Kazakhstan, by measure</a:t>
            </a:r>
          </a:p>
        </p:txBody>
      </p:sp>
      <p:pic>
        <p:nvPicPr>
          <p:cNvPr id="9" name="Picture 8" descr="The graph depicts the oil and gas abatement potential in Kazakhstan by measure. ">
            <a:extLst>
              <a:ext uri="{FF2B5EF4-FFF2-40B4-BE49-F238E27FC236}">
                <a16:creationId xmlns:a16="http://schemas.microsoft.com/office/drawing/2014/main" id="{CF6FADB9-F5EB-EA77-70AE-A1F3B988FF47}"/>
              </a:ext>
            </a:extLst>
          </p:cNvPr>
          <p:cNvPicPr>
            <a:picLocks noChangeAspect="1"/>
          </p:cNvPicPr>
          <p:nvPr/>
        </p:nvPicPr>
        <p:blipFill>
          <a:blip r:embed="rId5"/>
          <a:stretch>
            <a:fillRect/>
          </a:stretch>
        </p:blipFill>
        <p:spPr>
          <a:xfrm>
            <a:off x="5549350" y="1927691"/>
            <a:ext cx="6562362" cy="3364620"/>
          </a:xfrm>
          <a:prstGeom prst="rect">
            <a:avLst/>
          </a:prstGeom>
        </p:spPr>
      </p:pic>
      <p:pic>
        <p:nvPicPr>
          <p:cNvPr id="19" name="Picture 18" descr="The image functions as a color key for the graph illustrating the methane abatement potential in the oil and gas sector in Kazakhstan.">
            <a:extLst>
              <a:ext uri="{FF2B5EF4-FFF2-40B4-BE49-F238E27FC236}">
                <a16:creationId xmlns:a16="http://schemas.microsoft.com/office/drawing/2014/main" id="{7565C655-87EA-AB30-D0D3-0774E22402F2}"/>
              </a:ext>
            </a:extLst>
          </p:cNvPr>
          <p:cNvPicPr>
            <a:picLocks noChangeAspect="1"/>
          </p:cNvPicPr>
          <p:nvPr/>
        </p:nvPicPr>
        <p:blipFill>
          <a:blip r:embed="rId6"/>
          <a:stretch>
            <a:fillRect/>
          </a:stretch>
        </p:blipFill>
        <p:spPr>
          <a:xfrm>
            <a:off x="5962693" y="5172827"/>
            <a:ext cx="5735675" cy="1143067"/>
          </a:xfrm>
          <a:prstGeom prst="rect">
            <a:avLst/>
          </a:prstGeom>
        </p:spPr>
      </p:pic>
      <p:sp>
        <p:nvSpPr>
          <p:cNvPr id="16" name="TextBox 15">
            <a:extLst>
              <a:ext uri="{FF2B5EF4-FFF2-40B4-BE49-F238E27FC236}">
                <a16:creationId xmlns:a16="http://schemas.microsoft.com/office/drawing/2014/main" id="{A23B3D37-5FE5-4C78-E5AE-A58622664B0A}"/>
              </a:ext>
            </a:extLst>
          </p:cNvPr>
          <p:cNvSpPr txBox="1"/>
          <p:nvPr/>
        </p:nvSpPr>
        <p:spPr>
          <a:xfrm>
            <a:off x="742552" y="6315894"/>
            <a:ext cx="11547724" cy="307777"/>
          </a:xfrm>
          <a:prstGeom prst="rect">
            <a:avLst/>
          </a:prstGeom>
          <a:noFill/>
        </p:spPr>
        <p:txBody>
          <a:bodyPr wrap="square">
            <a:spAutoFit/>
          </a:bodyPr>
          <a:lstStyle/>
          <a:p>
            <a:r>
              <a:rPr lang="en-US" sz="1400" dirty="0"/>
              <a:t>Source: </a:t>
            </a:r>
            <a:r>
              <a:rPr lang="en-US" sz="1400" b="0" i="0" dirty="0">
                <a:solidFill>
                  <a:srgbClr val="000000"/>
                </a:solidFill>
                <a:effectLst/>
                <a:latin typeface="Graphik"/>
              </a:rPr>
              <a:t>International Energy Agency (2023), </a:t>
            </a:r>
            <a:r>
              <a:rPr lang="en-US" sz="1400" b="0" i="1" dirty="0">
                <a:solidFill>
                  <a:srgbClr val="000000"/>
                </a:solidFill>
                <a:effectLst/>
                <a:latin typeface="Graphik"/>
              </a:rPr>
              <a:t>Methane Tracker Database, </a:t>
            </a:r>
            <a:r>
              <a:rPr lang="en-US" sz="1400" b="0" i="0" dirty="0">
                <a:solidFill>
                  <a:srgbClr val="000000"/>
                </a:solidFill>
                <a:effectLst/>
                <a:latin typeface="Graphik"/>
              </a:rPr>
              <a:t>IEA, Paris. </a:t>
            </a:r>
            <a:endParaRPr lang="en-US" sz="1400" dirty="0"/>
          </a:p>
        </p:txBody>
      </p:sp>
      <p:sp>
        <p:nvSpPr>
          <p:cNvPr id="3" name="Slide Number Placeholder 2">
            <a:extLst>
              <a:ext uri="{FF2B5EF4-FFF2-40B4-BE49-F238E27FC236}">
                <a16:creationId xmlns:a16="http://schemas.microsoft.com/office/drawing/2014/main" id="{6CFB60EA-E118-4072-8B64-9B6038FE6ED6}"/>
              </a:ext>
            </a:extLst>
          </p:cNvPr>
          <p:cNvSpPr>
            <a:spLocks noGrp="1"/>
          </p:cNvSpPr>
          <p:nvPr>
            <p:ph type="sldNum" sz="quarter" idx="12"/>
          </p:nvPr>
        </p:nvSpPr>
        <p:spPr/>
        <p:txBody>
          <a:bodyPr/>
          <a:lstStyle/>
          <a:p>
            <a:fld id="{CA8D9AD5-F248-4919-864A-CFD76CC027D6}" type="slidenum">
              <a:rPr lang="en-US" smtClean="0"/>
              <a:t>6</a:t>
            </a:fld>
            <a:endParaRPr lang="en-US"/>
          </a:p>
        </p:txBody>
      </p:sp>
    </p:spTree>
    <p:custDataLst>
      <p:tags r:id="rId1"/>
    </p:custDataLst>
    <p:extLst>
      <p:ext uri="{BB962C8B-B14F-4D97-AF65-F5344CB8AC3E}">
        <p14:creationId xmlns:p14="http://schemas.microsoft.com/office/powerpoint/2010/main" val="10229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9EBD-4EB3-3CB2-53FF-0359A13A9149}"/>
              </a:ext>
            </a:extLst>
          </p:cNvPr>
          <p:cNvSpPr>
            <a:spLocks noGrp="1"/>
          </p:cNvSpPr>
          <p:nvPr>
            <p:ph type="title"/>
          </p:nvPr>
        </p:nvSpPr>
        <p:spPr/>
        <p:txBody>
          <a:bodyPr/>
          <a:lstStyle/>
          <a:p>
            <a:r>
              <a:rPr lang="en-US" dirty="0">
                <a:latin typeface="Arial Rounded MT Bold" panose="020F0704030504030204" pitchFamily="34" charset="0"/>
              </a:rPr>
              <a:t>What’s needed? Policies, Measures and Technical Capacity</a:t>
            </a:r>
          </a:p>
        </p:txBody>
      </p:sp>
      <p:sp>
        <p:nvSpPr>
          <p:cNvPr id="3" name="Content Placeholder 2">
            <a:extLst>
              <a:ext uri="{FF2B5EF4-FFF2-40B4-BE49-F238E27FC236}">
                <a16:creationId xmlns:a16="http://schemas.microsoft.com/office/drawing/2014/main" id="{4E641364-4761-FE83-E9A2-C960AF4BD9E3}"/>
              </a:ext>
            </a:extLst>
          </p:cNvPr>
          <p:cNvSpPr>
            <a:spLocks noGrp="1"/>
          </p:cNvSpPr>
          <p:nvPr>
            <p:ph sz="half" idx="1"/>
          </p:nvPr>
        </p:nvSpPr>
        <p:spPr>
          <a:xfrm>
            <a:off x="320039" y="1227829"/>
            <a:ext cx="6543214" cy="5386090"/>
          </a:xfrm>
        </p:spPr>
        <p:txBody>
          <a:bodyPr wrap="square">
            <a:spAutoFit/>
          </a:bodyPr>
          <a:lstStyle/>
          <a:p>
            <a:r>
              <a:rPr lang="en-US" sz="2400" dirty="0">
                <a:latin typeface="Arial" panose="020B0604020202020204" pitchFamily="34" charset="0"/>
                <a:cs typeface="Arial" panose="020B0604020202020204" pitchFamily="34" charset="0"/>
              </a:rPr>
              <a:t>There are many policies and measures countries can implement to speed up the adoption of technologies and practices that reduce methane emissions</a:t>
            </a:r>
          </a:p>
          <a:p>
            <a:pPr lvl="1"/>
            <a:r>
              <a:rPr lang="en-US" sz="2200" b="1" dirty="0">
                <a:latin typeface="Arial" panose="020B0604020202020204" pitchFamily="34" charset="0"/>
                <a:cs typeface="Arial" panose="020B0604020202020204" pitchFamily="34" charset="0"/>
              </a:rPr>
              <a:t>Regulations/Command and Control: </a:t>
            </a:r>
            <a:r>
              <a:rPr lang="en-US" sz="2000" dirty="0">
                <a:latin typeface="Arial" panose="020B0604020202020204" pitchFamily="34" charset="0"/>
                <a:cs typeface="Arial" panose="020B0604020202020204" pitchFamily="34" charset="0"/>
              </a:rPr>
              <a:t>Minimum standards, technology or practice requirements or prohibitions; “emission per output” requirements</a:t>
            </a:r>
          </a:p>
          <a:p>
            <a:pPr lvl="1"/>
            <a:r>
              <a:rPr lang="en-US" sz="2200" b="1" dirty="0">
                <a:latin typeface="Arial" panose="020B0604020202020204" pitchFamily="34" charset="0"/>
                <a:cs typeface="Arial" panose="020B0604020202020204" pitchFamily="34" charset="0"/>
              </a:rPr>
              <a:t>Market-based/Economic:</a:t>
            </a:r>
            <a:r>
              <a:rPr lang="en-US" sz="22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taxes, fees, carbon pricing, trading systems, incentives, subsidies</a:t>
            </a:r>
          </a:p>
          <a:p>
            <a:pPr lvl="1"/>
            <a:r>
              <a:rPr lang="en-US" sz="2200" b="1" dirty="0">
                <a:latin typeface="Arial" panose="020B0604020202020204" pitchFamily="34" charset="0"/>
                <a:cs typeface="Arial" panose="020B0604020202020204" pitchFamily="34" charset="0"/>
              </a:rPr>
              <a:t>Information-based:</a:t>
            </a:r>
            <a:r>
              <a:rPr lang="en-US" sz="22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measurement and reporting requirements, disclosure requirements</a:t>
            </a:r>
          </a:p>
          <a:p>
            <a:pPr lvl="1"/>
            <a:r>
              <a:rPr lang="en-US" sz="2200" b="1" dirty="0">
                <a:latin typeface="Arial" panose="020B0604020202020204" pitchFamily="34" charset="0"/>
                <a:cs typeface="Arial" panose="020B0604020202020204" pitchFamily="34" charset="0"/>
              </a:rPr>
              <a:t>Voluntary programs: </a:t>
            </a:r>
            <a:r>
              <a:rPr lang="en-US" sz="2000" dirty="0">
                <a:latin typeface="Arial" panose="020B0604020202020204" pitchFamily="34" charset="0"/>
                <a:cs typeface="Arial" panose="020B0604020202020204" pitchFamily="34" charset="0"/>
              </a:rPr>
              <a:t>with industry, </a:t>
            </a:r>
            <a:r>
              <a:rPr lang="en-US" sz="2000" dirty="0" err="1">
                <a:latin typeface="Arial" panose="020B0604020202020204" pitchFamily="34" charset="0"/>
                <a:cs typeface="Arial" panose="020B0604020202020204" pitchFamily="34" charset="0"/>
              </a:rPr>
              <a:t>subnationals</a:t>
            </a:r>
            <a:endParaRPr lang="en-US" sz="2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65E03102-F033-9FF7-F184-D83BAFB6F39C}"/>
              </a:ext>
            </a:extLst>
          </p:cNvPr>
          <p:cNvSpPr>
            <a:spLocks noGrp="1"/>
          </p:cNvSpPr>
          <p:nvPr>
            <p:ph sz="half" idx="2"/>
          </p:nvPr>
        </p:nvSpPr>
        <p:spPr>
          <a:xfrm>
            <a:off x="7083973" y="1372301"/>
            <a:ext cx="4787988" cy="5097144"/>
          </a:xfrm>
          <a:solidFill>
            <a:schemeClr val="accent3">
              <a:lumMod val="20000"/>
              <a:lumOff val="80000"/>
            </a:schemeClr>
          </a:solidFill>
        </p:spPr>
        <p:txBody>
          <a:bodyPr>
            <a:normAutofit/>
          </a:bodyPr>
          <a:lstStyle/>
          <a:p>
            <a:pPr marL="45720" indent="0" algn="ctr">
              <a:buNone/>
            </a:pPr>
            <a:r>
              <a:rPr lang="en-US" b="1" dirty="0"/>
              <a:t>Key considerations:</a:t>
            </a:r>
          </a:p>
          <a:p>
            <a:pPr lvl="1"/>
            <a:r>
              <a:rPr lang="en-US" dirty="0"/>
              <a:t>Engage key stakeholders</a:t>
            </a:r>
          </a:p>
          <a:p>
            <a:pPr lvl="1"/>
            <a:r>
              <a:rPr lang="en-US" dirty="0"/>
              <a:t>Establish realistic goals</a:t>
            </a:r>
          </a:p>
          <a:p>
            <a:pPr lvl="1"/>
            <a:r>
              <a:rPr lang="en-US" dirty="0"/>
              <a:t>Explore your legal and regulatory frameworks (e.g. constraints, authorities) </a:t>
            </a:r>
          </a:p>
          <a:p>
            <a:pPr lvl="1"/>
            <a:r>
              <a:rPr lang="en-US" dirty="0"/>
              <a:t>Evaluate policies that can </a:t>
            </a:r>
            <a:r>
              <a:rPr lang="en-US" u="sng" dirty="0"/>
              <a:t>support</a:t>
            </a:r>
            <a:r>
              <a:rPr lang="en-US" dirty="0"/>
              <a:t> and existing policies that may </a:t>
            </a:r>
            <a:r>
              <a:rPr lang="en-US" u="sng" dirty="0"/>
              <a:t>undermine</a:t>
            </a:r>
            <a:r>
              <a:rPr lang="en-US" dirty="0"/>
              <a:t> goals</a:t>
            </a:r>
          </a:p>
          <a:p>
            <a:pPr lvl="1"/>
            <a:r>
              <a:rPr lang="en-US" dirty="0"/>
              <a:t>Consider finance mechanisms and options early</a:t>
            </a:r>
          </a:p>
          <a:p>
            <a:pPr lvl="1"/>
            <a:r>
              <a:rPr lang="en-US" dirty="0"/>
              <a:t>Learn from others’ experiences; no need to reinvent the wheel</a:t>
            </a:r>
          </a:p>
          <a:p>
            <a:pPr lvl="1"/>
            <a:r>
              <a:rPr lang="en-US" dirty="0"/>
              <a:t>Build capacity for success</a:t>
            </a:r>
          </a:p>
          <a:p>
            <a:endParaRPr lang="en-US" dirty="0"/>
          </a:p>
        </p:txBody>
      </p:sp>
      <p:sp>
        <p:nvSpPr>
          <p:cNvPr id="5" name="Slide Number Placeholder 4">
            <a:extLst>
              <a:ext uri="{FF2B5EF4-FFF2-40B4-BE49-F238E27FC236}">
                <a16:creationId xmlns:a16="http://schemas.microsoft.com/office/drawing/2014/main" id="{3E5DA8D3-7D02-6CA2-8CBF-84DF4E4EF4D8}"/>
              </a:ext>
            </a:extLst>
          </p:cNvPr>
          <p:cNvSpPr>
            <a:spLocks noGrp="1"/>
          </p:cNvSpPr>
          <p:nvPr>
            <p:ph type="sldNum" sz="quarter" idx="12"/>
          </p:nvPr>
        </p:nvSpPr>
        <p:spPr/>
        <p:txBody>
          <a:bodyPr/>
          <a:lstStyle/>
          <a:p>
            <a:fld id="{A0ECE5F2-81AA-4605-B028-6FBA391056AF}" type="slidenum">
              <a:rPr lang="en-US" smtClean="0"/>
              <a:t>7</a:t>
            </a:fld>
            <a:endParaRPr lang="en-US"/>
          </a:p>
        </p:txBody>
      </p:sp>
    </p:spTree>
    <p:extLst>
      <p:ext uri="{BB962C8B-B14F-4D97-AF65-F5344CB8AC3E}">
        <p14:creationId xmlns:p14="http://schemas.microsoft.com/office/powerpoint/2010/main" val="426192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3175-ECB2-47A1-8459-AD7B1CE1BFE1}"/>
              </a:ext>
            </a:extLst>
          </p:cNvPr>
          <p:cNvSpPr>
            <a:spLocks noGrp="1"/>
          </p:cNvSpPr>
          <p:nvPr>
            <p:ph type="title"/>
          </p:nvPr>
        </p:nvSpPr>
        <p:spPr>
          <a:xfrm>
            <a:off x="0" y="0"/>
            <a:ext cx="12192000" cy="1233424"/>
          </a:xfrm>
        </p:spPr>
        <p:txBody>
          <a:bodyPr>
            <a:normAutofit/>
          </a:bodyPr>
          <a:lstStyle/>
          <a:p>
            <a:r>
              <a:rPr lang="en-US" dirty="0">
                <a:latin typeface="Arial Rounded MT Bold"/>
              </a:rPr>
              <a:t>Global Methane Pledge as a Driver</a:t>
            </a:r>
            <a:endParaRPr lang="en-US" dirty="0"/>
          </a:p>
        </p:txBody>
      </p:sp>
      <p:sp>
        <p:nvSpPr>
          <p:cNvPr id="3" name="Content Placeholder 2">
            <a:extLst>
              <a:ext uri="{FF2B5EF4-FFF2-40B4-BE49-F238E27FC236}">
                <a16:creationId xmlns:a16="http://schemas.microsoft.com/office/drawing/2014/main" id="{68F01E1F-4E70-4177-8799-A4BFCD2A88B6}"/>
              </a:ext>
            </a:extLst>
          </p:cNvPr>
          <p:cNvSpPr>
            <a:spLocks noGrp="1"/>
          </p:cNvSpPr>
          <p:nvPr>
            <p:ph idx="1"/>
          </p:nvPr>
        </p:nvSpPr>
        <p:spPr>
          <a:xfrm>
            <a:off x="92597" y="1341522"/>
            <a:ext cx="8121433" cy="5278368"/>
          </a:xfrm>
        </p:spPr>
        <p:txBody>
          <a:bodyPr vert="horz" wrap="square" lIns="91440" tIns="45720" rIns="91440" bIns="45720" rtlCol="0" anchor="t">
            <a:spAutoFit/>
          </a:bodyPr>
          <a:lstStyle/>
          <a:p>
            <a:r>
              <a:rPr lang="en-US" sz="2000" b="1" dirty="0">
                <a:solidFill>
                  <a:srgbClr val="0070C0"/>
                </a:solidFill>
              </a:rPr>
              <a:t>What it is: </a:t>
            </a:r>
            <a:r>
              <a:rPr lang="en-US" sz="2000" u="sng" dirty="0"/>
              <a:t>Voluntary</a:t>
            </a:r>
            <a:r>
              <a:rPr lang="en-US" sz="2000" dirty="0"/>
              <a:t> pledge by countries to achieve ambitious global methane reductions: </a:t>
            </a:r>
          </a:p>
          <a:p>
            <a:pPr lvl="1"/>
            <a:r>
              <a:rPr lang="en-US" sz="1700" dirty="0"/>
              <a:t>Countries commit to work to achieve a </a:t>
            </a:r>
            <a:r>
              <a:rPr lang="en-US" sz="1700" u="sng" dirty="0"/>
              <a:t>collective</a:t>
            </a:r>
            <a:r>
              <a:rPr lang="en-US" sz="1700" dirty="0"/>
              <a:t> goal of reducing </a:t>
            </a:r>
            <a:r>
              <a:rPr lang="en-US" sz="1700" u="sng" dirty="0"/>
              <a:t>global</a:t>
            </a:r>
            <a:r>
              <a:rPr lang="en-US" sz="1700" dirty="0"/>
              <a:t> methane emissions by at least 30% from 2020 levels by 2030, AND</a:t>
            </a:r>
          </a:p>
          <a:p>
            <a:pPr lvl="1"/>
            <a:r>
              <a:rPr lang="en-US" sz="1700" dirty="0"/>
              <a:t>Move towards using the highest tier good practice inventory methodologies, and to provide greater transparency in key sectors</a:t>
            </a:r>
          </a:p>
          <a:p>
            <a:r>
              <a:rPr lang="en-US" sz="2000" dirty="0"/>
              <a:t>Launched by the US and EU at </a:t>
            </a:r>
            <a:r>
              <a:rPr lang="en-US" sz="2000" b="1" dirty="0">
                <a:solidFill>
                  <a:srgbClr val="0070C0"/>
                </a:solidFill>
              </a:rPr>
              <a:t>COP26 in November 2021</a:t>
            </a:r>
          </a:p>
          <a:p>
            <a:pPr lvl="1"/>
            <a:r>
              <a:rPr lang="en-US" sz="1700" dirty="0"/>
              <a:t>Has grown to more than 150 countries that have committed, representing nearly 50% of global anthropogenic methane emissions</a:t>
            </a:r>
          </a:p>
          <a:p>
            <a:r>
              <a:rPr lang="en-US" sz="2000" b="1" dirty="0">
                <a:solidFill>
                  <a:srgbClr val="0070C0"/>
                </a:solidFill>
              </a:rPr>
              <a:t>Who Supports it: </a:t>
            </a:r>
          </a:p>
          <a:p>
            <a:pPr lvl="1"/>
            <a:r>
              <a:rPr lang="en-US" sz="1700" dirty="0"/>
              <a:t>Climate &amp; Clean Air Coalition (CCAC) hosted by United Nations Environment Program (UNEP) serves as “secretariat” </a:t>
            </a:r>
          </a:p>
          <a:p>
            <a:pPr lvl="1"/>
            <a:r>
              <a:rPr lang="en-US" sz="1700" dirty="0"/>
              <a:t>CCAC supports implementation along with others, including but not limited to the Global Methane Initiative</a:t>
            </a:r>
          </a:p>
        </p:txBody>
      </p:sp>
      <p:pic>
        <p:nvPicPr>
          <p:cNvPr id="6" name="Picture 5" descr="A screen grab from the Global Methane Pledge webpage.">
            <a:extLst>
              <a:ext uri="{FF2B5EF4-FFF2-40B4-BE49-F238E27FC236}">
                <a16:creationId xmlns:a16="http://schemas.microsoft.com/office/drawing/2014/main" id="{833AA7A2-FDF3-4098-841E-E0BE0139E7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030" y="1679660"/>
            <a:ext cx="3742721" cy="1924161"/>
          </a:xfrm>
          <a:prstGeom prst="rect">
            <a:avLst/>
          </a:prstGeom>
        </p:spPr>
      </p:pic>
      <p:sp>
        <p:nvSpPr>
          <p:cNvPr id="8" name="TextBox 7" descr="www.globalmethanepledge.org">
            <a:extLst>
              <a:ext uri="{FF2B5EF4-FFF2-40B4-BE49-F238E27FC236}">
                <a16:creationId xmlns:a16="http://schemas.microsoft.com/office/drawing/2014/main" id="{55507288-D5A9-4825-B222-172EEF9419FD}"/>
              </a:ext>
              <a:ext uri="{C183D7F6-B498-43B3-948B-1728B52AA6E4}">
                <adec:decorative xmlns:adec="http://schemas.microsoft.com/office/drawing/2017/decorative" val="0"/>
              </a:ext>
            </a:extLst>
          </p:cNvPr>
          <p:cNvSpPr txBox="1"/>
          <p:nvPr/>
        </p:nvSpPr>
        <p:spPr>
          <a:xfrm>
            <a:off x="8214030" y="3651832"/>
            <a:ext cx="4899911" cy="369332"/>
          </a:xfrm>
          <a:prstGeom prst="rect">
            <a:avLst/>
          </a:prstGeom>
          <a:noFill/>
        </p:spPr>
        <p:txBody>
          <a:bodyPr wrap="square" lIns="91440" tIns="45720" rIns="91440" bIns="45720" rtlCol="0" anchor="t">
            <a:spAutoFit/>
          </a:bodyPr>
          <a:lstStyle/>
          <a:p>
            <a:r>
              <a:rPr lang="en-US" dirty="0">
                <a:latin typeface="Calibri Light"/>
                <a:cs typeface="Calibri Light"/>
              </a:rPr>
              <a:t> </a:t>
            </a:r>
            <a:r>
              <a:rPr lang="en-US" sz="1600" dirty="0">
                <a:latin typeface="Calibri Light"/>
                <a:cs typeface="Calibri Light"/>
                <a:hlinkClick r:id="rId5"/>
              </a:rPr>
              <a:t>https://www.globalmethanepledge.org/</a:t>
            </a:r>
            <a:r>
              <a:rPr lang="en-US" sz="1600" dirty="0">
                <a:latin typeface="Calibri Light"/>
                <a:cs typeface="Calibri Light"/>
              </a:rPr>
              <a:t> </a:t>
            </a:r>
            <a:endParaRPr lang="en-US" sz="1600" dirty="0">
              <a:latin typeface="Calibri Light" panose="020F0302020204030204"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id="{8CB9CB1A-93FB-4A27-99D5-1A2192DC398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844811" y="102944"/>
            <a:ext cx="1111940" cy="1027535"/>
          </a:xfrm>
          <a:prstGeom prst="rect">
            <a:avLst/>
          </a:prstGeom>
        </p:spPr>
      </p:pic>
      <p:sp>
        <p:nvSpPr>
          <p:cNvPr id="9" name="Slide Number Placeholder 8">
            <a:extLst>
              <a:ext uri="{FF2B5EF4-FFF2-40B4-BE49-F238E27FC236}">
                <a16:creationId xmlns:a16="http://schemas.microsoft.com/office/drawing/2014/main" id="{F0C8702F-33A4-4FEA-A5F1-17427F1A6820}"/>
              </a:ext>
            </a:extLst>
          </p:cNvPr>
          <p:cNvSpPr>
            <a:spLocks noGrp="1"/>
          </p:cNvSpPr>
          <p:nvPr>
            <p:ph type="sldNum" sz="quarter" idx="12"/>
          </p:nvPr>
        </p:nvSpPr>
        <p:spPr/>
        <p:txBody>
          <a:bodyPr/>
          <a:lstStyle/>
          <a:p>
            <a:fld id="{CA8D9AD5-F248-4919-864A-CFD76CC027D6}" type="slidenum">
              <a:rPr lang="en-US" smtClean="0"/>
              <a:t>8</a:t>
            </a:fld>
            <a:endParaRPr lang="en-US"/>
          </a:p>
        </p:txBody>
      </p:sp>
    </p:spTree>
    <p:custDataLst>
      <p:tags r:id="rId1"/>
    </p:custDataLst>
    <p:extLst>
      <p:ext uri="{BB962C8B-B14F-4D97-AF65-F5344CB8AC3E}">
        <p14:creationId xmlns:p14="http://schemas.microsoft.com/office/powerpoint/2010/main" val="27268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4F57-52D1-444A-BD99-6035ED9A3057}"/>
              </a:ext>
            </a:extLst>
          </p:cNvPr>
          <p:cNvSpPr>
            <a:spLocks noGrp="1"/>
          </p:cNvSpPr>
          <p:nvPr>
            <p:ph type="title"/>
          </p:nvPr>
        </p:nvSpPr>
        <p:spPr>
          <a:xfrm>
            <a:off x="1" y="0"/>
            <a:ext cx="9654638" cy="1009433"/>
          </a:xfrm>
        </p:spPr>
        <p:txBody>
          <a:bodyPr/>
          <a:lstStyle/>
          <a:p>
            <a:pPr algn="ctr"/>
            <a:r>
              <a:rPr lang="en-US" dirty="0">
                <a:latin typeface="Arial Rounded MT Bold" panose="020F0704030504030204" pitchFamily="34" charset="0"/>
              </a:rPr>
              <a:t>Global Methane Initiative (GMI)  </a:t>
            </a:r>
          </a:p>
        </p:txBody>
      </p:sp>
      <p:sp>
        <p:nvSpPr>
          <p:cNvPr id="3" name="Content Placeholder 2">
            <a:extLst>
              <a:ext uri="{FF2B5EF4-FFF2-40B4-BE49-F238E27FC236}">
                <a16:creationId xmlns:a16="http://schemas.microsoft.com/office/drawing/2014/main" id="{DA295551-29FC-4664-926D-9A2C09822365}"/>
              </a:ext>
            </a:extLst>
          </p:cNvPr>
          <p:cNvSpPr>
            <a:spLocks noGrp="1"/>
          </p:cNvSpPr>
          <p:nvPr>
            <p:ph idx="1"/>
          </p:nvPr>
        </p:nvSpPr>
        <p:spPr>
          <a:xfrm>
            <a:off x="388306" y="1206927"/>
            <a:ext cx="5939262" cy="2954655"/>
          </a:xfrm>
        </p:spPr>
        <p:txBody>
          <a:bodyPr/>
          <a:lstStyle/>
          <a:p>
            <a:pPr marL="285750" indent="-285750">
              <a:lnSpc>
                <a:spcPct val="100000"/>
              </a:lnSpc>
              <a:spcBef>
                <a:spcPts val="600"/>
              </a:spcBef>
              <a:buClr>
                <a:schemeClr val="accent5">
                  <a:lumMod val="75000"/>
                </a:schemeClr>
              </a:buClr>
              <a:buFont typeface="Wingdings" panose="05000000000000000000" pitchFamily="2" charset="2"/>
              <a:buChar char="§"/>
            </a:pPr>
            <a:r>
              <a:rPr lang="en-US" sz="2200" dirty="0"/>
              <a:t>GMI: an international partnership of 47 countries and hundreds of private sector and multilateral partners </a:t>
            </a:r>
          </a:p>
          <a:p>
            <a:pPr marL="285750" indent="-285750">
              <a:lnSpc>
                <a:spcPct val="100000"/>
              </a:lnSpc>
              <a:spcBef>
                <a:spcPts val="600"/>
              </a:spcBef>
              <a:buClr>
                <a:schemeClr val="accent5">
                  <a:lumMod val="75000"/>
                </a:schemeClr>
              </a:buClr>
              <a:buFont typeface="Wingdings" panose="05000000000000000000" pitchFamily="2" charset="2"/>
              <a:buChar char="§"/>
            </a:pPr>
            <a:r>
              <a:rPr lang="en-US" sz="2200" dirty="0">
                <a:highlight>
                  <a:srgbClr val="FFFFFF"/>
                </a:highlight>
              </a:rPr>
              <a:t>Unique expertise, tools, and resources that enable countries to reduce methane quickly and cost-effectively across key sectors:</a:t>
            </a:r>
          </a:p>
          <a:p>
            <a:pPr marL="285750" indent="-285750">
              <a:lnSpc>
                <a:spcPct val="100000"/>
              </a:lnSpc>
              <a:spcBef>
                <a:spcPts val="600"/>
              </a:spcBef>
              <a:buClr>
                <a:schemeClr val="accent5">
                  <a:lumMod val="75000"/>
                </a:schemeClr>
              </a:buClr>
              <a:buFont typeface="Wingdings" panose="05000000000000000000" pitchFamily="2" charset="2"/>
              <a:buChar char="§"/>
            </a:pPr>
            <a:endParaRPr lang="en-US" sz="2200" dirty="0">
              <a:highlight>
                <a:srgbClr val="FFFFFF"/>
              </a:highlight>
            </a:endParaRPr>
          </a:p>
        </p:txBody>
      </p:sp>
      <p:grpSp>
        <p:nvGrpSpPr>
          <p:cNvPr id="16" name="Group 15" descr="The graphic includes images of sectors, such as Oil &amp; Gas systems, Coal Mines, Wastewater, Agriculture: manure, and Municipal Solid Waste.">
            <a:extLst>
              <a:ext uri="{FF2B5EF4-FFF2-40B4-BE49-F238E27FC236}">
                <a16:creationId xmlns:a16="http://schemas.microsoft.com/office/drawing/2014/main" id="{2175565C-A9FD-4533-AF87-4F2F0706A0E7}"/>
              </a:ext>
            </a:extLst>
          </p:cNvPr>
          <p:cNvGrpSpPr/>
          <p:nvPr/>
        </p:nvGrpSpPr>
        <p:grpSpPr>
          <a:xfrm>
            <a:off x="493986" y="3809120"/>
            <a:ext cx="6111322" cy="1060820"/>
            <a:chOff x="341690" y="5124091"/>
            <a:chExt cx="11841133" cy="2653233"/>
          </a:xfrm>
        </p:grpSpPr>
        <p:pic>
          <p:nvPicPr>
            <p:cNvPr id="19" name="Picture 2">
              <a:extLst>
                <a:ext uri="{FF2B5EF4-FFF2-40B4-BE49-F238E27FC236}">
                  <a16:creationId xmlns:a16="http://schemas.microsoft.com/office/drawing/2014/main" id="{05055B61-22CC-4AD5-BED9-1CDFAE00209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1690" y="5124091"/>
              <a:ext cx="2004915" cy="12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a:extLst>
                <a:ext uri="{FF2B5EF4-FFF2-40B4-BE49-F238E27FC236}">
                  <a16:creationId xmlns:a16="http://schemas.microsoft.com/office/drawing/2014/main" id="{ABD8F3F0-1E09-406D-A602-963D0D23E63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51804" y="5124091"/>
              <a:ext cx="2063628" cy="12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a:extLst>
                <a:ext uri="{FF2B5EF4-FFF2-40B4-BE49-F238E27FC236}">
                  <a16:creationId xmlns:a16="http://schemas.microsoft.com/office/drawing/2014/main" id="{FA1F1107-C335-4381-95DE-1B7D210B505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644119" y="5124091"/>
              <a:ext cx="1987127" cy="124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a:extLst>
                <a:ext uri="{FF2B5EF4-FFF2-40B4-BE49-F238E27FC236}">
                  <a16:creationId xmlns:a16="http://schemas.microsoft.com/office/drawing/2014/main" id="{143F1C31-0BAE-4E3C-A06F-8A1ED500E65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445633" y="5135203"/>
              <a:ext cx="1987128" cy="124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a:extLst>
                <a:ext uri="{FF2B5EF4-FFF2-40B4-BE49-F238E27FC236}">
                  <a16:creationId xmlns:a16="http://schemas.microsoft.com/office/drawing/2014/main" id="{CEF3B796-5C55-47A8-9EC5-561F1D64EDD5}"/>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958651" y="5124091"/>
              <a:ext cx="1935402" cy="124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3">
              <a:extLst>
                <a:ext uri="{FF2B5EF4-FFF2-40B4-BE49-F238E27FC236}">
                  <a16:creationId xmlns:a16="http://schemas.microsoft.com/office/drawing/2014/main" id="{4BABA9CD-3D07-4E8A-9441-5CDF0C6C16AD}"/>
                </a:ext>
              </a:extLst>
            </p:cNvPr>
            <p:cNvSpPr txBox="1">
              <a:spLocks noChangeArrowheads="1"/>
            </p:cNvSpPr>
            <p:nvPr/>
          </p:nvSpPr>
          <p:spPr bwMode="auto">
            <a:xfrm>
              <a:off x="452812" y="6304710"/>
              <a:ext cx="1782669" cy="127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D3378"/>
                  </a:solidFill>
                  <a:latin typeface="Arial" charset="0"/>
                  <a:ea typeface="ＭＳ Ｐゴシック" charset="-128"/>
                </a:defRPr>
              </a:lvl1pPr>
              <a:lvl2pPr marL="742950" indent="-285750" eaLnBrk="0" hangingPunct="0">
                <a:defRPr sz="1200">
                  <a:solidFill>
                    <a:srgbClr val="0D3378"/>
                  </a:solidFill>
                  <a:latin typeface="Arial" charset="0"/>
                  <a:ea typeface="ＭＳ Ｐゴシック" charset="-128"/>
                </a:defRPr>
              </a:lvl2pPr>
              <a:lvl3pPr marL="1143000" indent="-228600" eaLnBrk="0" hangingPunct="0">
                <a:defRPr sz="1200">
                  <a:solidFill>
                    <a:srgbClr val="0D3378"/>
                  </a:solidFill>
                  <a:latin typeface="Arial" charset="0"/>
                  <a:ea typeface="ＭＳ Ｐゴシック" charset="-128"/>
                </a:defRPr>
              </a:lvl3pPr>
              <a:lvl4pPr marL="1600200" indent="-228600" eaLnBrk="0" hangingPunct="0">
                <a:defRPr sz="1200">
                  <a:solidFill>
                    <a:srgbClr val="0D3378"/>
                  </a:solidFill>
                  <a:latin typeface="Arial" charset="0"/>
                  <a:ea typeface="ＭＳ Ｐゴシック" charset="-128"/>
                </a:defRPr>
              </a:lvl4pPr>
              <a:lvl5pPr marL="2057400" indent="-228600" eaLnBrk="0" hangingPunct="0">
                <a:defRPr sz="1200">
                  <a:solidFill>
                    <a:srgbClr val="0D3378"/>
                  </a:solidFill>
                  <a:latin typeface="Arial" charset="0"/>
                  <a:ea typeface="ＭＳ Ｐゴシック" charset="-128"/>
                </a:defRPr>
              </a:lvl5pPr>
              <a:lvl6pPr marL="25146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6pPr>
              <a:lvl7pPr marL="29718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7pPr>
              <a:lvl8pPr marL="34290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8pPr>
              <a:lvl9pPr marL="38862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9pPr>
            </a:lstStyle>
            <a:p>
              <a:pPr algn="ctr" eaLnBrk="1" hangingPunct="1"/>
              <a:r>
                <a:rPr lang="en-US" b="1" i="1">
                  <a:solidFill>
                    <a:srgbClr val="000000"/>
                  </a:solidFill>
                  <a:latin typeface="Century Gothic" panose="020B0502020202020204" pitchFamily="34" charset="0"/>
                </a:rPr>
                <a:t>Oil &amp; Gas Systems</a:t>
              </a:r>
            </a:p>
          </p:txBody>
        </p:sp>
        <p:sp>
          <p:nvSpPr>
            <p:cNvPr id="25" name="TextBox 24">
              <a:extLst>
                <a:ext uri="{FF2B5EF4-FFF2-40B4-BE49-F238E27FC236}">
                  <a16:creationId xmlns:a16="http://schemas.microsoft.com/office/drawing/2014/main" id="{A48FA889-E747-48CB-805A-EBDB384A112C}"/>
                </a:ext>
              </a:extLst>
            </p:cNvPr>
            <p:cNvSpPr txBox="1">
              <a:spLocks noChangeArrowheads="1"/>
            </p:cNvSpPr>
            <p:nvPr/>
          </p:nvSpPr>
          <p:spPr bwMode="auto">
            <a:xfrm>
              <a:off x="2782129" y="6502484"/>
              <a:ext cx="1646239" cy="127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D3378"/>
                  </a:solidFill>
                  <a:latin typeface="Arial" charset="0"/>
                  <a:ea typeface="ＭＳ Ｐゴシック" charset="-128"/>
                </a:defRPr>
              </a:lvl1pPr>
              <a:lvl2pPr marL="742950" indent="-285750" eaLnBrk="0" hangingPunct="0">
                <a:defRPr sz="1200">
                  <a:solidFill>
                    <a:srgbClr val="0D3378"/>
                  </a:solidFill>
                  <a:latin typeface="Arial" charset="0"/>
                  <a:ea typeface="ＭＳ Ｐゴシック" charset="-128"/>
                </a:defRPr>
              </a:lvl2pPr>
              <a:lvl3pPr marL="1143000" indent="-228600" eaLnBrk="0" hangingPunct="0">
                <a:defRPr sz="1200">
                  <a:solidFill>
                    <a:srgbClr val="0D3378"/>
                  </a:solidFill>
                  <a:latin typeface="Arial" charset="0"/>
                  <a:ea typeface="ＭＳ Ｐゴシック" charset="-128"/>
                </a:defRPr>
              </a:lvl3pPr>
              <a:lvl4pPr marL="1600200" indent="-228600" eaLnBrk="0" hangingPunct="0">
                <a:defRPr sz="1200">
                  <a:solidFill>
                    <a:srgbClr val="0D3378"/>
                  </a:solidFill>
                  <a:latin typeface="Arial" charset="0"/>
                  <a:ea typeface="ＭＳ Ｐゴシック" charset="-128"/>
                </a:defRPr>
              </a:lvl4pPr>
              <a:lvl5pPr marL="2057400" indent="-228600" eaLnBrk="0" hangingPunct="0">
                <a:defRPr sz="1200">
                  <a:solidFill>
                    <a:srgbClr val="0D3378"/>
                  </a:solidFill>
                  <a:latin typeface="Arial" charset="0"/>
                  <a:ea typeface="ＭＳ Ｐゴシック" charset="-128"/>
                </a:defRPr>
              </a:lvl5pPr>
              <a:lvl6pPr marL="25146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6pPr>
              <a:lvl7pPr marL="29718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7pPr>
              <a:lvl8pPr marL="34290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8pPr>
              <a:lvl9pPr marL="38862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9pPr>
            </a:lstStyle>
            <a:p>
              <a:pPr algn="ctr" eaLnBrk="1" hangingPunct="1"/>
              <a:r>
                <a:rPr lang="en-US" b="1" i="1" dirty="0">
                  <a:solidFill>
                    <a:schemeClr val="tx1"/>
                  </a:solidFill>
                  <a:latin typeface="Century Gothic" panose="020B0502020202020204" pitchFamily="34" charset="0"/>
                </a:rPr>
                <a:t>Coal Mines</a:t>
              </a:r>
            </a:p>
          </p:txBody>
        </p:sp>
        <p:sp>
          <p:nvSpPr>
            <p:cNvPr id="26" name="TextBox 25">
              <a:extLst>
                <a:ext uri="{FF2B5EF4-FFF2-40B4-BE49-F238E27FC236}">
                  <a16:creationId xmlns:a16="http://schemas.microsoft.com/office/drawing/2014/main" id="{22046665-266E-4AA0-A0F0-A673DA01D8BE}"/>
                </a:ext>
              </a:extLst>
            </p:cNvPr>
            <p:cNvSpPr txBox="1">
              <a:spLocks noChangeArrowheads="1"/>
            </p:cNvSpPr>
            <p:nvPr/>
          </p:nvSpPr>
          <p:spPr bwMode="auto">
            <a:xfrm>
              <a:off x="9808832" y="6219371"/>
              <a:ext cx="2373991" cy="127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D3378"/>
                  </a:solidFill>
                  <a:latin typeface="Arial" charset="0"/>
                  <a:ea typeface="ＭＳ Ｐゴシック" charset="-128"/>
                </a:defRPr>
              </a:lvl1pPr>
              <a:lvl2pPr marL="742950" indent="-285750" eaLnBrk="0" hangingPunct="0">
                <a:defRPr sz="1200">
                  <a:solidFill>
                    <a:srgbClr val="0D3378"/>
                  </a:solidFill>
                  <a:latin typeface="Arial" charset="0"/>
                  <a:ea typeface="ＭＳ Ｐゴシック" charset="-128"/>
                </a:defRPr>
              </a:lvl2pPr>
              <a:lvl3pPr marL="1143000" indent="-228600" eaLnBrk="0" hangingPunct="0">
                <a:defRPr sz="1200">
                  <a:solidFill>
                    <a:srgbClr val="0D3378"/>
                  </a:solidFill>
                  <a:latin typeface="Arial" charset="0"/>
                  <a:ea typeface="ＭＳ Ｐゴシック" charset="-128"/>
                </a:defRPr>
              </a:lvl3pPr>
              <a:lvl4pPr marL="1600200" indent="-228600" eaLnBrk="0" hangingPunct="0">
                <a:defRPr sz="1200">
                  <a:solidFill>
                    <a:srgbClr val="0D3378"/>
                  </a:solidFill>
                  <a:latin typeface="Arial" charset="0"/>
                  <a:ea typeface="ＭＳ Ｐゴシック" charset="-128"/>
                </a:defRPr>
              </a:lvl4pPr>
              <a:lvl5pPr marL="2057400" indent="-228600" eaLnBrk="0" hangingPunct="0">
                <a:defRPr sz="1200">
                  <a:solidFill>
                    <a:srgbClr val="0D3378"/>
                  </a:solidFill>
                  <a:latin typeface="Arial" charset="0"/>
                  <a:ea typeface="ＭＳ Ｐゴシック" charset="-128"/>
                </a:defRPr>
              </a:lvl5pPr>
              <a:lvl6pPr marL="25146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6pPr>
              <a:lvl7pPr marL="29718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7pPr>
              <a:lvl8pPr marL="34290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8pPr>
              <a:lvl9pPr marL="38862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9pPr>
            </a:lstStyle>
            <a:p>
              <a:pPr algn="ctr" eaLnBrk="1" hangingPunct="1"/>
              <a:r>
                <a:rPr lang="en-US" b="1" i="1">
                  <a:solidFill>
                    <a:srgbClr val="000000"/>
                  </a:solidFill>
                  <a:latin typeface="Century Gothic" panose="020B0502020202020204" pitchFamily="34" charset="0"/>
                </a:rPr>
                <a:t>Municipal Solid Waste</a:t>
              </a:r>
            </a:p>
          </p:txBody>
        </p:sp>
        <p:sp>
          <p:nvSpPr>
            <p:cNvPr id="27" name="TextBox 26">
              <a:extLst>
                <a:ext uri="{FF2B5EF4-FFF2-40B4-BE49-F238E27FC236}">
                  <a16:creationId xmlns:a16="http://schemas.microsoft.com/office/drawing/2014/main" id="{F08C5626-4F48-450D-A447-8DD3A715BFF9}"/>
                </a:ext>
              </a:extLst>
            </p:cNvPr>
            <p:cNvSpPr txBox="1">
              <a:spLocks noChangeArrowheads="1"/>
            </p:cNvSpPr>
            <p:nvPr/>
          </p:nvSpPr>
          <p:spPr bwMode="auto">
            <a:xfrm>
              <a:off x="7532077" y="6304710"/>
              <a:ext cx="2452261" cy="127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D3378"/>
                  </a:solidFill>
                  <a:latin typeface="Arial" charset="0"/>
                  <a:ea typeface="ＭＳ Ｐゴシック" charset="-128"/>
                </a:defRPr>
              </a:lvl1pPr>
              <a:lvl2pPr marL="742950" indent="-285750" eaLnBrk="0" hangingPunct="0">
                <a:defRPr sz="1200">
                  <a:solidFill>
                    <a:srgbClr val="0D3378"/>
                  </a:solidFill>
                  <a:latin typeface="Arial" charset="0"/>
                  <a:ea typeface="ＭＳ Ｐゴシック" charset="-128"/>
                </a:defRPr>
              </a:lvl2pPr>
              <a:lvl3pPr marL="1143000" indent="-228600" eaLnBrk="0" hangingPunct="0">
                <a:defRPr sz="1200">
                  <a:solidFill>
                    <a:srgbClr val="0D3378"/>
                  </a:solidFill>
                  <a:latin typeface="Arial" charset="0"/>
                  <a:ea typeface="ＭＳ Ｐゴシック" charset="-128"/>
                </a:defRPr>
              </a:lvl3pPr>
              <a:lvl4pPr marL="1600200" indent="-228600" eaLnBrk="0" hangingPunct="0">
                <a:defRPr sz="1200">
                  <a:solidFill>
                    <a:srgbClr val="0D3378"/>
                  </a:solidFill>
                  <a:latin typeface="Arial" charset="0"/>
                  <a:ea typeface="ＭＳ Ｐゴシック" charset="-128"/>
                </a:defRPr>
              </a:lvl4pPr>
              <a:lvl5pPr marL="2057400" indent="-228600" eaLnBrk="0" hangingPunct="0">
                <a:defRPr sz="1200">
                  <a:solidFill>
                    <a:srgbClr val="0D3378"/>
                  </a:solidFill>
                  <a:latin typeface="Arial" charset="0"/>
                  <a:ea typeface="ＭＳ Ｐゴシック" charset="-128"/>
                </a:defRPr>
              </a:lvl5pPr>
              <a:lvl6pPr marL="25146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6pPr>
              <a:lvl7pPr marL="29718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7pPr>
              <a:lvl8pPr marL="34290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8pPr>
              <a:lvl9pPr marL="38862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9pPr>
            </a:lstStyle>
            <a:p>
              <a:pPr algn="ctr" eaLnBrk="1" hangingPunct="1"/>
              <a:r>
                <a:rPr lang="en-US" b="1" i="1">
                  <a:solidFill>
                    <a:srgbClr val="000000"/>
                  </a:solidFill>
                  <a:latin typeface="Century Gothic" panose="020B0502020202020204" pitchFamily="34" charset="0"/>
                </a:rPr>
                <a:t>Agriculture: manure</a:t>
              </a:r>
            </a:p>
          </p:txBody>
        </p:sp>
        <p:sp>
          <p:nvSpPr>
            <p:cNvPr id="28" name="TextBox 27">
              <a:extLst>
                <a:ext uri="{FF2B5EF4-FFF2-40B4-BE49-F238E27FC236}">
                  <a16:creationId xmlns:a16="http://schemas.microsoft.com/office/drawing/2014/main" id="{14ABB97B-E5FD-4B73-AA07-E98E7CE4E37C}"/>
                </a:ext>
              </a:extLst>
            </p:cNvPr>
            <p:cNvSpPr txBox="1">
              <a:spLocks noChangeArrowheads="1"/>
            </p:cNvSpPr>
            <p:nvPr/>
          </p:nvSpPr>
          <p:spPr bwMode="auto">
            <a:xfrm>
              <a:off x="4872290" y="6559327"/>
              <a:ext cx="2202399" cy="76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D3378"/>
                  </a:solidFill>
                  <a:latin typeface="Arial" charset="0"/>
                  <a:ea typeface="ＭＳ Ｐゴシック" charset="-128"/>
                </a:defRPr>
              </a:lvl1pPr>
              <a:lvl2pPr marL="742950" indent="-285750" eaLnBrk="0" hangingPunct="0">
                <a:defRPr sz="1200">
                  <a:solidFill>
                    <a:srgbClr val="0D3378"/>
                  </a:solidFill>
                  <a:latin typeface="Arial" charset="0"/>
                  <a:ea typeface="ＭＳ Ｐゴシック" charset="-128"/>
                </a:defRPr>
              </a:lvl2pPr>
              <a:lvl3pPr marL="1143000" indent="-228600" eaLnBrk="0" hangingPunct="0">
                <a:defRPr sz="1200">
                  <a:solidFill>
                    <a:srgbClr val="0D3378"/>
                  </a:solidFill>
                  <a:latin typeface="Arial" charset="0"/>
                  <a:ea typeface="ＭＳ Ｐゴシック" charset="-128"/>
                </a:defRPr>
              </a:lvl3pPr>
              <a:lvl4pPr marL="1600200" indent="-228600" eaLnBrk="0" hangingPunct="0">
                <a:defRPr sz="1200">
                  <a:solidFill>
                    <a:srgbClr val="0D3378"/>
                  </a:solidFill>
                  <a:latin typeface="Arial" charset="0"/>
                  <a:ea typeface="ＭＳ Ｐゴシック" charset="-128"/>
                </a:defRPr>
              </a:lvl4pPr>
              <a:lvl5pPr marL="2057400" indent="-228600" eaLnBrk="0" hangingPunct="0">
                <a:defRPr sz="1200">
                  <a:solidFill>
                    <a:srgbClr val="0D3378"/>
                  </a:solidFill>
                  <a:latin typeface="Arial" charset="0"/>
                  <a:ea typeface="ＭＳ Ｐゴシック" charset="-128"/>
                </a:defRPr>
              </a:lvl5pPr>
              <a:lvl6pPr marL="25146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6pPr>
              <a:lvl7pPr marL="29718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7pPr>
              <a:lvl8pPr marL="34290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8pPr>
              <a:lvl9pPr marL="38862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9pPr>
            </a:lstStyle>
            <a:p>
              <a:pPr algn="ctr" eaLnBrk="1" hangingPunct="1"/>
              <a:r>
                <a:rPr lang="en-US" b="1" i="1">
                  <a:solidFill>
                    <a:srgbClr val="000000"/>
                  </a:solidFill>
                  <a:latin typeface="Century Gothic" panose="020B0502020202020204" pitchFamily="34" charset="0"/>
                </a:rPr>
                <a:t>Wastewater</a:t>
              </a:r>
            </a:p>
          </p:txBody>
        </p:sp>
      </p:grpSp>
      <p:pic>
        <p:nvPicPr>
          <p:cNvPr id="5" name="Picture 4" descr="World map with the 47 GMI partner countries highlighted.">
            <a:extLst>
              <a:ext uri="{FF2B5EF4-FFF2-40B4-BE49-F238E27FC236}">
                <a16:creationId xmlns:a16="http://schemas.microsoft.com/office/drawing/2014/main" id="{254E721C-7401-B300-4F01-23968D0466D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865" t="1" b="4173"/>
          <a:stretch/>
        </p:blipFill>
        <p:spPr>
          <a:xfrm>
            <a:off x="7118894" y="1434110"/>
            <a:ext cx="4883208" cy="2646718"/>
          </a:xfrm>
          <a:prstGeom prst="rect">
            <a:avLst/>
          </a:prstGeom>
        </p:spPr>
      </p:pic>
      <p:sp>
        <p:nvSpPr>
          <p:cNvPr id="8" name="TextBox 7">
            <a:extLst>
              <a:ext uri="{FF2B5EF4-FFF2-40B4-BE49-F238E27FC236}">
                <a16:creationId xmlns:a16="http://schemas.microsoft.com/office/drawing/2014/main" id="{DF0C6660-1DBC-429F-A1A5-5CC6EDADCDFD}"/>
              </a:ext>
            </a:extLst>
          </p:cNvPr>
          <p:cNvSpPr txBox="1"/>
          <p:nvPr/>
        </p:nvSpPr>
        <p:spPr>
          <a:xfrm>
            <a:off x="9726286" y="4112599"/>
            <a:ext cx="229197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GMI Partner Countries</a:t>
            </a:r>
          </a:p>
        </p:txBody>
      </p:sp>
      <p:grpSp>
        <p:nvGrpSpPr>
          <p:cNvPr id="10" name="Group 9" descr="The graphic shows the logos of GMI's strategic alliances. The logos include Climate &amp; Clean Air Coalition, UNECE, IEA, UN Environmental Programme, and The World Banks. ">
            <a:extLst>
              <a:ext uri="{FF2B5EF4-FFF2-40B4-BE49-F238E27FC236}">
                <a16:creationId xmlns:a16="http://schemas.microsoft.com/office/drawing/2014/main" id="{04BB9781-F8B9-450B-B945-898A7ECC2164}"/>
              </a:ext>
            </a:extLst>
          </p:cNvPr>
          <p:cNvGrpSpPr/>
          <p:nvPr/>
        </p:nvGrpSpPr>
        <p:grpSpPr>
          <a:xfrm>
            <a:off x="1011363" y="5379924"/>
            <a:ext cx="9555874" cy="1422461"/>
            <a:chOff x="823420" y="4410862"/>
            <a:chExt cx="10493637" cy="1890308"/>
          </a:xfrm>
        </p:grpSpPr>
        <p:pic>
          <p:nvPicPr>
            <p:cNvPr id="11" name="Picture 2">
              <a:extLst>
                <a:ext uri="{FF2B5EF4-FFF2-40B4-BE49-F238E27FC236}">
                  <a16:creationId xmlns:a16="http://schemas.microsoft.com/office/drawing/2014/main" id="{C1BA65BC-F1D5-4B88-8C93-EF53046ACE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3420" y="4635436"/>
              <a:ext cx="1138125" cy="16657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990A07EF-09A6-4362-823E-B6D8563BE92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6091" y="5204499"/>
              <a:ext cx="2140580" cy="5276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A951EC0D-660D-471C-A961-69AB415C466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2656" y="5061290"/>
              <a:ext cx="2027522" cy="8140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02A2DF80-7FB0-4C8A-8692-ABCB41D2ECC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76164" y="4899239"/>
              <a:ext cx="1507450" cy="11381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a:extLst>
                <a:ext uri="{FF2B5EF4-FFF2-40B4-BE49-F238E27FC236}">
                  <a16:creationId xmlns:a16="http://schemas.microsoft.com/office/drawing/2014/main" id="{418879A2-908E-40E9-A753-0C5E16E40B5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8613" t="10393" r="4745" b="8020"/>
            <a:stretch/>
          </p:blipFill>
          <p:spPr bwMode="auto">
            <a:xfrm>
              <a:off x="8959599" y="4687448"/>
              <a:ext cx="2357458" cy="13282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D86CC18-F4A8-46C6-8AED-8DC15172AB29}"/>
                </a:ext>
              </a:extLst>
            </p:cNvPr>
            <p:cNvSpPr txBox="1"/>
            <p:nvPr/>
          </p:nvSpPr>
          <p:spPr>
            <a:xfrm>
              <a:off x="2805151" y="4410862"/>
              <a:ext cx="4286865" cy="490805"/>
            </a:xfrm>
            <a:prstGeom prst="rect">
              <a:avLst/>
            </a:prstGeom>
            <a:solidFill>
              <a:schemeClr val="accent2"/>
            </a:solidFill>
            <a:ln w="19050">
              <a:solidFill>
                <a:schemeClr val="accent1">
                  <a:lumMod val="75000"/>
                </a:schemeClr>
              </a:solidFill>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Strategic Alliances</a:t>
              </a:r>
            </a:p>
          </p:txBody>
        </p:sp>
      </p:grpSp>
      <p:sp>
        <p:nvSpPr>
          <p:cNvPr id="9" name="Rectangle 8">
            <a:extLst>
              <a:ext uri="{FF2B5EF4-FFF2-40B4-BE49-F238E27FC236}">
                <a16:creationId xmlns:a16="http://schemas.microsoft.com/office/drawing/2014/main" id="{B044C640-401A-457A-934F-755E69478656}"/>
              </a:ext>
              <a:ext uri="{C183D7F6-B498-43B3-948B-1728B52AA6E4}">
                <adec:decorative xmlns:adec="http://schemas.microsoft.com/office/drawing/2017/decorative" val="1"/>
              </a:ext>
            </a:extLst>
          </p:cNvPr>
          <p:cNvSpPr/>
          <p:nvPr/>
        </p:nvSpPr>
        <p:spPr>
          <a:xfrm>
            <a:off x="9448161" y="4172214"/>
            <a:ext cx="206478" cy="206478"/>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988A695E-90AB-4DB4-3C51-1F86280AA442}"/>
              </a:ext>
            </a:extLst>
          </p:cNvPr>
          <p:cNvSpPr txBox="1">
            <a:spLocks/>
          </p:cNvSpPr>
          <p:nvPr/>
        </p:nvSpPr>
        <p:spPr>
          <a:xfrm>
            <a:off x="8066155" y="4698285"/>
            <a:ext cx="3903770" cy="846386"/>
          </a:xfrm>
          <a:prstGeom prst="rect">
            <a:avLst/>
          </a:prstGeom>
        </p:spPr>
        <p:txBody>
          <a:bodyPr vert="horz" wrap="square" lIns="91440" tIns="45720" rIns="91440" bIns="45720" rtlCol="0">
            <a:spAutoFit/>
          </a:bodyPr>
          <a:lstStyle>
            <a:lvl1pPr marL="274320" indent="-228600" algn="l" defTabSz="914400" rtl="0" eaLnBrk="1" latinLnBrk="0" hangingPunct="1">
              <a:lnSpc>
                <a:spcPct val="100000"/>
              </a:lnSpc>
              <a:spcBef>
                <a:spcPts val="1200"/>
              </a:spcBef>
              <a:buClr>
                <a:schemeClr val="tx2"/>
              </a:buClr>
              <a:buSzPct val="100000"/>
              <a:buFont typeface="Arial" pitchFamily="34" charset="0"/>
              <a:buChar char="▪"/>
              <a:defRPr sz="2800" kern="1200">
                <a:solidFill>
                  <a:schemeClr val="tx1"/>
                </a:solidFill>
                <a:latin typeface="+mn-lt"/>
                <a:ea typeface="+mn-ea"/>
                <a:cs typeface="+mn-cs"/>
              </a:defRPr>
            </a:lvl1pPr>
            <a:lvl2pPr marL="59436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2pPr>
            <a:lvl3pPr marL="91440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3pPr>
            <a:lvl4pPr marL="123444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4pPr>
            <a:lvl5pPr marL="155448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0" indent="0">
              <a:spcBef>
                <a:spcPts val="600"/>
              </a:spcBef>
              <a:buClr>
                <a:schemeClr val="accent5">
                  <a:lumMod val="75000"/>
                </a:schemeClr>
              </a:buClr>
              <a:buNone/>
            </a:pPr>
            <a:r>
              <a:rPr lang="en-US" sz="2200" dirty="0">
                <a:highlight>
                  <a:srgbClr val="FFFFFF"/>
                </a:highlight>
                <a:hlinkClick r:id="rId15"/>
              </a:rPr>
              <a:t>www.globalmethane.org</a:t>
            </a:r>
            <a:r>
              <a:rPr lang="en-US" sz="2200" dirty="0">
                <a:highlight>
                  <a:srgbClr val="FFFFFF"/>
                </a:highlight>
              </a:rPr>
              <a:t>  </a:t>
            </a:r>
          </a:p>
          <a:p>
            <a:pPr marL="0" indent="0">
              <a:spcBef>
                <a:spcPts val="600"/>
              </a:spcBef>
              <a:buClr>
                <a:schemeClr val="accent5">
                  <a:lumMod val="75000"/>
                </a:schemeClr>
              </a:buClr>
              <a:buNone/>
            </a:pPr>
            <a:endParaRPr lang="en-US" sz="2200" dirty="0">
              <a:highlight>
                <a:srgbClr val="FFFFFF"/>
              </a:highlight>
            </a:endParaRPr>
          </a:p>
        </p:txBody>
      </p:sp>
      <p:pic>
        <p:nvPicPr>
          <p:cNvPr id="7" name="Picture 6">
            <a:extLst>
              <a:ext uri="{FF2B5EF4-FFF2-40B4-BE49-F238E27FC236}">
                <a16:creationId xmlns:a16="http://schemas.microsoft.com/office/drawing/2014/main" id="{01EE7E11-D000-E74B-DFD2-898E3D85AC58}"/>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26286" y="17160"/>
            <a:ext cx="2301921" cy="1325564"/>
          </a:xfrm>
          <a:prstGeom prst="rect">
            <a:avLst/>
          </a:prstGeom>
        </p:spPr>
      </p:pic>
      <p:sp>
        <p:nvSpPr>
          <p:cNvPr id="4" name="Slide Number Placeholder 3">
            <a:extLst>
              <a:ext uri="{FF2B5EF4-FFF2-40B4-BE49-F238E27FC236}">
                <a16:creationId xmlns:a16="http://schemas.microsoft.com/office/drawing/2014/main" id="{0A419A6C-9146-418E-A3CD-7149CF12A73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210369A-B4EA-4248-B8C6-02D0630FEC70}" type="slidenum">
              <a:rPr kumimoji="0" lang="en-US" sz="1200" b="0" i="0" u="none" strike="noStrike" kern="1200" cap="none" spc="0" normalizeH="0" baseline="0" noProof="0" smtClean="0">
                <a:ln>
                  <a:noFill/>
                </a:ln>
                <a:solidFill>
                  <a:prstClr val="black">
                    <a:lumMod val="85000"/>
                    <a:lumOff val="15000"/>
                  </a:prstClr>
                </a:solidFill>
                <a:effectLst/>
                <a:uLnTx/>
                <a:uFillTx/>
                <a:latin typeface="Calibri Light" panose="020F03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lumMod val="85000"/>
                  <a:lumOff val="15000"/>
                </a:prstClr>
              </a:solidFill>
              <a:effectLst/>
              <a:uLnTx/>
              <a:uFillTx/>
              <a:latin typeface="Calibri Light" panose="020F0302020204030204"/>
              <a:ea typeface="+mn-ea"/>
              <a:cs typeface="+mn-cs"/>
            </a:endParaRPr>
          </a:p>
        </p:txBody>
      </p:sp>
    </p:spTree>
    <p:custDataLst>
      <p:tags r:id="rId1"/>
    </p:custDataLst>
    <p:extLst>
      <p:ext uri="{BB962C8B-B14F-4D97-AF65-F5344CB8AC3E}">
        <p14:creationId xmlns:p14="http://schemas.microsoft.com/office/powerpoint/2010/main" val="93638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nded Design Blue 16x9">
  <a:themeElements>
    <a:clrScheme name="GMI">
      <a:dk1>
        <a:sysClr val="windowText" lastClr="000000"/>
      </a:dk1>
      <a:lt1>
        <a:sysClr val="window" lastClr="FFFFFF"/>
      </a:lt1>
      <a:dk2>
        <a:srgbClr val="0A357E"/>
      </a:dk2>
      <a:lt2>
        <a:srgbClr val="D5E3FB"/>
      </a:lt2>
      <a:accent1>
        <a:srgbClr val="2FB1E4"/>
      </a:accent1>
      <a:accent2>
        <a:srgbClr val="006AAC"/>
      </a:accent2>
      <a:accent3>
        <a:srgbClr val="5BD078"/>
      </a:accent3>
      <a:accent4>
        <a:srgbClr val="A5D028"/>
      </a:accent4>
      <a:accent5>
        <a:srgbClr val="F5C040"/>
      </a:accent5>
      <a:accent6>
        <a:srgbClr val="05E0DB"/>
      </a:accent6>
      <a:hlink>
        <a:srgbClr val="0000FF"/>
      </a:hlink>
      <a:folHlink>
        <a:srgbClr val="5EAE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4.potx" id="{22E7A37F-2161-4E4B-A340-BF7CA314E3E5}" vid="{F2416EA9-E215-4704-9EB2-B7658E7031A3}"/>
    </a:ext>
  </a:ext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mso-contentType ?>
<FormTemplates xmlns="http://schemas.microsoft.com/sharepoint/v3/contenttype/forms">
  <Display>DocumentLibraryForm</Display>
  <Edit>DocumentLibraryForm</Edit>
  <New>DocumentLibraryForm</New>
</FormTemplates>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ct:contentTypeSchema xmlns:ct="http://schemas.microsoft.com/office/2006/metadata/contentType" xmlns:ma="http://schemas.microsoft.com/office/2006/metadata/properties/metaAttributes" ct:_="" ma:_="" ma:contentTypeName="Document" ma:contentTypeID="0x010100F45F03BB58BF3F45ADAD0967506DC095" ma:contentTypeVersion="17" ma:contentTypeDescription="Create a new document." ma:contentTypeScope="" ma:versionID="82ac98e85b9ea1e917abbde2643e8560">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b2732132-b116-459d-a890-3789cd208da6" xmlns:ns6="456be63c-32a5-4b1d-868d-e0c78dd22f46" targetNamespace="http://schemas.microsoft.com/office/2006/metadata/properties" ma:root="true" ma:fieldsID="a0315c19468fe3225600e3b82042e2c7" ns1:_="" ns2:_="" ns3:_="" ns4:_="" ns5:_="" ns6:_="">
    <xsd:import namespace="http://schemas.microsoft.com/sharepoint/v3"/>
    <xsd:import namespace="4ffa91fb-a0ff-4ac5-b2db-65c790d184a4"/>
    <xsd:import namespace="http://schemas.microsoft.com/sharepoint.v3"/>
    <xsd:import namespace="http://schemas.microsoft.com/sharepoint/v3/fields"/>
    <xsd:import namespace="b2732132-b116-459d-a890-3789cd208da6"/>
    <xsd:import namespace="456be63c-32a5-4b1d-868d-e0c78dd22f46"/>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MediaServiceDateTaken" minOccurs="0"/>
                <xsd:element ref="ns5:MediaServiceAutoTags" minOccurs="0"/>
                <xsd:element ref="ns5:MediaServiceGenerationTime" minOccurs="0"/>
                <xsd:element ref="ns5:MediaServiceEventHashCode" minOccurs="0"/>
                <xsd:element ref="ns5:MediaServiceOCR" minOccurs="0"/>
                <xsd:element ref="ns1:_ip_UnifiedCompliancePolicyProperties" minOccurs="0"/>
                <xsd:element ref="ns1:_ip_UnifiedCompliancePolicyUIAction" minOccurs="0"/>
                <xsd:element ref="ns5:lcf76f155ced4ddcb4097134ff3c332f" minOccurs="0"/>
                <xsd:element ref="ns5:MediaLengthInSeconds"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37" nillable="true" ma:displayName="Unified Compliance Policy Properties" ma:hidden="true" ma:internalName="_ip_UnifiedCompliancePolicyProperties">
      <xsd:simpleType>
        <xsd:restriction base="dms:Note"/>
      </xsd:simpleType>
    </xsd:element>
    <xsd:element name="_ip_UnifiedCompliancePolicyUIAction" ma:index="3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9daa9a9-d7f8-404b-9555-f3eda39f59d2}" ma:internalName="TaxCatchAllLabel" ma:readOnly="true" ma:showField="CatchAllDataLabel" ma:web="456be63c-32a5-4b1d-868d-e0c78dd22f46">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9daa9a9-d7f8-404b-9555-f3eda39f59d2}" ma:internalName="TaxCatchAll" ma:showField="CatchAllData" ma:web="456be63c-32a5-4b1d-868d-e0c78dd22f4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732132-b116-459d-a890-3789cd208da6"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lcf76f155ced4ddcb4097134ff3c332f" ma:index="40"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LengthInSeconds" ma:index="41" nillable="true" ma:displayName="MediaLengthInSeconds" ma:hidden="true" ma:internalName="MediaLengthInSeconds" ma:readOnly="true">
      <xsd:simpleType>
        <xsd:restriction base="dms:Unknown"/>
      </xsd:simpleType>
    </xsd:element>
    <xsd:element name="MediaServiceObjectDetectorVersions" ma:index="4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6be63c-32a5-4b1d-868d-e0c78dd22f46"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2020-07-08T14:20:18+00:00</Document_x0020_Creation_x0020_Date>
    <_Source xmlns="http://schemas.microsoft.com/sharepoint/v3/fields"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SharedWithUsers xmlns="456be63c-32a5-4b1d-868d-e0c78dd22f46">
      <UserInfo>
        <DisplayName>Waltzer, Suzanne</DisplayName>
        <AccountId>19</AccountId>
        <AccountType/>
      </UserInfo>
      <UserInfo>
        <DisplayName>Menassian, Sarah</DisplayName>
        <AccountId>15</AccountId>
        <AccountType/>
      </UserInfo>
      <UserInfo>
        <DisplayName>Blackman, Jerome (he/him/his)</DisplayName>
        <AccountId>20</AccountId>
        <AccountType/>
      </UserInfo>
      <UserInfo>
        <DisplayName>Lau, Patrick</DisplayName>
        <AccountId>6</AccountId>
        <AccountType/>
      </UserInfo>
      <UserInfo>
        <DisplayName>McKinney, Vanessa</DisplayName>
        <AccountId>26</AccountId>
        <AccountType/>
      </UserInfo>
      <UserInfo>
        <DisplayName>Meyer, Ellen</DisplayName>
        <AccountId>24</AccountId>
        <AccountType/>
      </UserInfo>
      <UserInfo>
        <DisplayName>Roshchanka, Volha</DisplayName>
        <AccountId>18</AccountId>
        <AccountType/>
      </UserInfo>
      <UserInfo>
        <DisplayName>Frankiewicz, Thomas</DisplayName>
        <AccountId>22</AccountId>
        <AccountType/>
      </UserInfo>
      <UserInfo>
        <DisplayName>Meluch, Andrew (he/him/his)</DisplayName>
        <AccountId>71</AccountId>
        <AccountType/>
      </UserInfo>
      <UserInfo>
        <DisplayName>Mulholland, Denise</DisplayName>
        <AccountId>21</AccountId>
        <AccountType/>
      </UserInfo>
      <UserInfo>
        <DisplayName>Gobreski, Jamie (she/her/hers)</DisplayName>
        <AccountId>263</AccountId>
        <AccountType/>
      </UserInfo>
    </SharedWithUsers>
    <_ip_UnifiedCompliancePolicyUIAction xmlns="http://schemas.microsoft.com/sharepoint/v3" xsi:nil="true"/>
    <_ip_UnifiedCompliancePolicyProperties xmlns="http://schemas.microsoft.com/sharepoint/v3" xsi:nil="true"/>
    <lcf76f155ced4ddcb4097134ff3c332f xmlns="b2732132-b116-459d-a890-3789cd208da6">
      <Terms xmlns="http://schemas.microsoft.com/office/infopath/2007/PartnerControls"/>
    </lcf76f155ced4ddcb4097134ff3c332f>
  </documentManagement>
</p:properties>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mso-contentType ?>
<SharedContentType xmlns="Microsoft.SharePoint.Taxonomy.ContentTypeSync" SourceId="29f62856-1543-49d4-a736-4569d363f533" ContentTypeId="0x0101" PreviousValue="false"/>
</file>

<file path=customXml/item80.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FB21C21-6816-4DB9-9D55-01B9E3C9A2F3}">
  <ds:schemaRefs>
    <ds:schemaRef ds:uri="ESRI.ArcGIS.Mapping.OfficeIntegration.PowerPointInfo"/>
  </ds:schemaRefs>
</ds:datastoreItem>
</file>

<file path=customXml/itemProps10.xml><?xml version="1.0" encoding="utf-8"?>
<ds:datastoreItem xmlns:ds="http://schemas.openxmlformats.org/officeDocument/2006/customXml" ds:itemID="{DD471115-5B7B-4B49-A1DC-CBF880678166}">
  <ds:schemaRefs>
    <ds:schemaRef ds:uri="ESRI.ArcGIS.Mapping.OfficeIntegration.PowerPointInfo"/>
  </ds:schemaRefs>
</ds:datastoreItem>
</file>

<file path=customXml/itemProps11.xml><?xml version="1.0" encoding="utf-8"?>
<ds:datastoreItem xmlns:ds="http://schemas.openxmlformats.org/officeDocument/2006/customXml" ds:itemID="{1E7803EB-30AB-4D26-8B93-EA75A8D06F51}">
  <ds:schemaRefs>
    <ds:schemaRef ds:uri="ESRI.ArcGIS.Mapping.OfficeIntegration.PowerPointInfo"/>
  </ds:schemaRefs>
</ds:datastoreItem>
</file>

<file path=customXml/itemProps12.xml><?xml version="1.0" encoding="utf-8"?>
<ds:datastoreItem xmlns:ds="http://schemas.openxmlformats.org/officeDocument/2006/customXml" ds:itemID="{32DDA577-CDEB-498E-A5A3-FAC67AB16F1F}">
  <ds:schemaRefs>
    <ds:schemaRef ds:uri="ESRI.ArcGIS.Mapping.OfficeIntegration.PowerPointInfo"/>
  </ds:schemaRefs>
</ds:datastoreItem>
</file>

<file path=customXml/itemProps13.xml><?xml version="1.0" encoding="utf-8"?>
<ds:datastoreItem xmlns:ds="http://schemas.openxmlformats.org/officeDocument/2006/customXml" ds:itemID="{DF4175CE-725F-4714-95CF-F08C0159D66C}">
  <ds:schemaRefs>
    <ds:schemaRef ds:uri="ESRI.ArcGIS.Mapping.OfficeIntegration.PowerPointInfo"/>
  </ds:schemaRefs>
</ds:datastoreItem>
</file>

<file path=customXml/itemProps14.xml><?xml version="1.0" encoding="utf-8"?>
<ds:datastoreItem xmlns:ds="http://schemas.openxmlformats.org/officeDocument/2006/customXml" ds:itemID="{3547D519-436E-4E60-BBE2-5DED0483CE10}">
  <ds:schemaRefs>
    <ds:schemaRef ds:uri="ESRI.ArcGIS.Mapping.OfficeIntegration.PowerPointInfo"/>
  </ds:schemaRefs>
</ds:datastoreItem>
</file>

<file path=customXml/itemProps15.xml><?xml version="1.0" encoding="utf-8"?>
<ds:datastoreItem xmlns:ds="http://schemas.openxmlformats.org/officeDocument/2006/customXml" ds:itemID="{C7E908C8-24FD-4AF9-841A-DDF60A313300}">
  <ds:schemaRefs>
    <ds:schemaRef ds:uri="ESRI.ArcGIS.Mapping.OfficeIntegration.PowerPointInfo"/>
  </ds:schemaRefs>
</ds:datastoreItem>
</file>

<file path=customXml/itemProps16.xml><?xml version="1.0" encoding="utf-8"?>
<ds:datastoreItem xmlns:ds="http://schemas.openxmlformats.org/officeDocument/2006/customXml" ds:itemID="{4814F4A6-8B6F-48F0-8689-87C31B2BAE27}">
  <ds:schemaRefs>
    <ds:schemaRef ds:uri="ESRI.ArcGIS.Mapping.OfficeIntegration.PowerPointInfo"/>
  </ds:schemaRefs>
</ds:datastoreItem>
</file>

<file path=customXml/itemProps17.xml><?xml version="1.0" encoding="utf-8"?>
<ds:datastoreItem xmlns:ds="http://schemas.openxmlformats.org/officeDocument/2006/customXml" ds:itemID="{A4A3C8F7-1F4A-4C89-BB1B-7701307245EC}">
  <ds:schemaRefs>
    <ds:schemaRef ds:uri="ESRI.ArcGIS.Mapping.OfficeIntegration.PowerPointInfo"/>
  </ds:schemaRefs>
</ds:datastoreItem>
</file>

<file path=customXml/itemProps18.xml><?xml version="1.0" encoding="utf-8"?>
<ds:datastoreItem xmlns:ds="http://schemas.openxmlformats.org/officeDocument/2006/customXml" ds:itemID="{FB4ABBB1-011F-4FD4-B94B-36210068B71E}">
  <ds:schemaRefs>
    <ds:schemaRef ds:uri="ESRI.ArcGIS.Mapping.OfficeIntegration.PowerPointInfo"/>
  </ds:schemaRefs>
</ds:datastoreItem>
</file>

<file path=customXml/itemProps19.xml><?xml version="1.0" encoding="utf-8"?>
<ds:datastoreItem xmlns:ds="http://schemas.openxmlformats.org/officeDocument/2006/customXml" ds:itemID="{EFDA2DC5-EF8E-46BE-81C0-F0959D6654C1}">
  <ds:schemaRefs>
    <ds:schemaRef ds:uri="http://schemas.microsoft.com/sharepoint/v3/contenttype/forms"/>
  </ds:schemaRefs>
</ds:datastoreItem>
</file>

<file path=customXml/itemProps2.xml><?xml version="1.0" encoding="utf-8"?>
<ds:datastoreItem xmlns:ds="http://schemas.openxmlformats.org/officeDocument/2006/customXml" ds:itemID="{C6A00637-ACBC-434C-913B-979EEB1D975A}">
  <ds:schemaRefs>
    <ds:schemaRef ds:uri="ESRI.ArcGIS.Mapping.OfficeIntegration.PowerPointInfo"/>
  </ds:schemaRefs>
</ds:datastoreItem>
</file>

<file path=customXml/itemProps20.xml><?xml version="1.0" encoding="utf-8"?>
<ds:datastoreItem xmlns:ds="http://schemas.openxmlformats.org/officeDocument/2006/customXml" ds:itemID="{8442C7F1-A3DC-415A-9E1F-9EB0024C7AA9}">
  <ds:schemaRefs>
    <ds:schemaRef ds:uri="ESRI.ArcGIS.Mapping.OfficeIntegration.PowerPointInfo"/>
  </ds:schemaRefs>
</ds:datastoreItem>
</file>

<file path=customXml/itemProps21.xml><?xml version="1.0" encoding="utf-8"?>
<ds:datastoreItem xmlns:ds="http://schemas.openxmlformats.org/officeDocument/2006/customXml" ds:itemID="{DE2D1967-BF43-4B08-B1E1-B4CC002DED1A}">
  <ds:schemaRefs>
    <ds:schemaRef ds:uri="ESRI.ArcGIS.Mapping.OfficeIntegration.PowerPointInfo"/>
  </ds:schemaRefs>
</ds:datastoreItem>
</file>

<file path=customXml/itemProps22.xml><?xml version="1.0" encoding="utf-8"?>
<ds:datastoreItem xmlns:ds="http://schemas.openxmlformats.org/officeDocument/2006/customXml" ds:itemID="{D58B563D-356E-4028-8A7A-D96EF95FC4D7}">
  <ds:schemaRefs>
    <ds:schemaRef ds:uri="ESRI.ArcGIS.Mapping.OfficeIntegration.PowerPointInfo"/>
  </ds:schemaRefs>
</ds:datastoreItem>
</file>

<file path=customXml/itemProps23.xml><?xml version="1.0" encoding="utf-8"?>
<ds:datastoreItem xmlns:ds="http://schemas.openxmlformats.org/officeDocument/2006/customXml" ds:itemID="{4712920E-1FF5-4064-A8E0-F59CAC89805E}">
  <ds:schemaRefs>
    <ds:schemaRef ds:uri="ESRI.ArcGIS.Mapping.OfficeIntegration.PowerPointInfo"/>
  </ds:schemaRefs>
</ds:datastoreItem>
</file>

<file path=customXml/itemProps24.xml><?xml version="1.0" encoding="utf-8"?>
<ds:datastoreItem xmlns:ds="http://schemas.openxmlformats.org/officeDocument/2006/customXml" ds:itemID="{4FC3F823-E9C0-4DEB-A29E-8E29F58FD9EC}">
  <ds:schemaRefs>
    <ds:schemaRef ds:uri="ESRI.ArcGIS.Mapping.OfficeIntegration.PowerPointInfo"/>
  </ds:schemaRefs>
</ds:datastoreItem>
</file>

<file path=customXml/itemProps25.xml><?xml version="1.0" encoding="utf-8"?>
<ds:datastoreItem xmlns:ds="http://schemas.openxmlformats.org/officeDocument/2006/customXml" ds:itemID="{AF2F9952-2FC4-440E-9E78-1052C9E3DA92}">
  <ds:schemaRefs>
    <ds:schemaRef ds:uri="ESRI.ArcGIS.Mapping.OfficeIntegration.PowerPointInfo"/>
  </ds:schemaRefs>
</ds:datastoreItem>
</file>

<file path=customXml/itemProps26.xml><?xml version="1.0" encoding="utf-8"?>
<ds:datastoreItem xmlns:ds="http://schemas.openxmlformats.org/officeDocument/2006/customXml" ds:itemID="{9B7214F3-C346-4899-825D-80FD8876A1A2}">
  <ds:schemaRefs>
    <ds:schemaRef ds:uri="ESRI.ArcGIS.Mapping.OfficeIntegration.PowerPointInfo"/>
  </ds:schemaRefs>
</ds:datastoreItem>
</file>

<file path=customXml/itemProps27.xml><?xml version="1.0" encoding="utf-8"?>
<ds:datastoreItem xmlns:ds="http://schemas.openxmlformats.org/officeDocument/2006/customXml" ds:itemID="{EAF740D5-8DC4-44DB-9094-32305D185CE0}">
  <ds:schemaRefs>
    <ds:schemaRef ds:uri="ESRI.ArcGIS.Mapping.OfficeIntegration.PowerPointInfo"/>
  </ds:schemaRefs>
</ds:datastoreItem>
</file>

<file path=customXml/itemProps28.xml><?xml version="1.0" encoding="utf-8"?>
<ds:datastoreItem xmlns:ds="http://schemas.openxmlformats.org/officeDocument/2006/customXml" ds:itemID="{DFB8F617-354B-43FE-BE10-7131109FCA07}">
  <ds:schemaRefs>
    <ds:schemaRef ds:uri="ESRI.ArcGIS.Mapping.OfficeIntegration.PowerPointInfo"/>
  </ds:schemaRefs>
</ds:datastoreItem>
</file>

<file path=customXml/itemProps29.xml><?xml version="1.0" encoding="utf-8"?>
<ds:datastoreItem xmlns:ds="http://schemas.openxmlformats.org/officeDocument/2006/customXml" ds:itemID="{CA81A805-934D-420E-B956-A33675959BE6}">
  <ds:schemaRefs>
    <ds:schemaRef ds:uri="ESRI.ArcGIS.Mapping.OfficeIntegration.PowerPointInfo"/>
  </ds:schemaRefs>
</ds:datastoreItem>
</file>

<file path=customXml/itemProps3.xml><?xml version="1.0" encoding="utf-8"?>
<ds:datastoreItem xmlns:ds="http://schemas.openxmlformats.org/officeDocument/2006/customXml" ds:itemID="{EBFAE27D-AD46-4CFF-B744-ADF7A254731A}">
  <ds:schemaRefs>
    <ds:schemaRef ds:uri="ESRI.ArcGIS.Mapping.OfficeIntegration.PowerPointInfo"/>
  </ds:schemaRefs>
</ds:datastoreItem>
</file>

<file path=customXml/itemProps30.xml><?xml version="1.0" encoding="utf-8"?>
<ds:datastoreItem xmlns:ds="http://schemas.openxmlformats.org/officeDocument/2006/customXml" ds:itemID="{A45589F0-E869-4FD4-B27B-DC574A5F393B}">
  <ds:schemaRefs>
    <ds:schemaRef ds:uri="ESRI.ArcGIS.Mapping.OfficeIntegration.PowerPointInfo"/>
  </ds:schemaRefs>
</ds:datastoreItem>
</file>

<file path=customXml/itemProps31.xml><?xml version="1.0" encoding="utf-8"?>
<ds:datastoreItem xmlns:ds="http://schemas.openxmlformats.org/officeDocument/2006/customXml" ds:itemID="{F20AEB60-8F09-463B-AD6D-836158F543F5}">
  <ds:schemaRefs>
    <ds:schemaRef ds:uri="ESRI.ArcGIS.Mapping.OfficeIntegration.PowerPointInfo"/>
  </ds:schemaRefs>
</ds:datastoreItem>
</file>

<file path=customXml/itemProps32.xml><?xml version="1.0" encoding="utf-8"?>
<ds:datastoreItem xmlns:ds="http://schemas.openxmlformats.org/officeDocument/2006/customXml" ds:itemID="{283EC89B-A1FE-49BA-92D0-FF90F913AAAC}">
  <ds:schemaRefs>
    <ds:schemaRef ds:uri="ESRI.ArcGIS.Mapping.OfficeIntegration.PowerPointInfo"/>
  </ds:schemaRefs>
</ds:datastoreItem>
</file>

<file path=customXml/itemProps33.xml><?xml version="1.0" encoding="utf-8"?>
<ds:datastoreItem xmlns:ds="http://schemas.openxmlformats.org/officeDocument/2006/customXml" ds:itemID="{CC6713C5-2947-43E1-B667-C42D7D8342C8}">
  <ds:schemaRefs>
    <ds:schemaRef ds:uri="ESRI.ArcGIS.Mapping.OfficeIntegration.PowerPointInfo"/>
  </ds:schemaRefs>
</ds:datastoreItem>
</file>

<file path=customXml/itemProps34.xml><?xml version="1.0" encoding="utf-8"?>
<ds:datastoreItem xmlns:ds="http://schemas.openxmlformats.org/officeDocument/2006/customXml" ds:itemID="{D6DD64F0-31CC-4CED-9256-40BD657AD4BC}">
  <ds:schemaRefs>
    <ds:schemaRef ds:uri="ESRI.ArcGIS.Mapping.OfficeIntegration.PowerPointInfo"/>
  </ds:schemaRefs>
</ds:datastoreItem>
</file>

<file path=customXml/itemProps35.xml><?xml version="1.0" encoding="utf-8"?>
<ds:datastoreItem xmlns:ds="http://schemas.openxmlformats.org/officeDocument/2006/customXml" ds:itemID="{B9C0B716-06CF-417A-8964-B8F4028325AC}">
  <ds:schemaRefs>
    <ds:schemaRef ds:uri="ESRI.ArcGIS.Mapping.OfficeIntegration.PowerPointInfo"/>
  </ds:schemaRefs>
</ds:datastoreItem>
</file>

<file path=customXml/itemProps36.xml><?xml version="1.0" encoding="utf-8"?>
<ds:datastoreItem xmlns:ds="http://schemas.openxmlformats.org/officeDocument/2006/customXml" ds:itemID="{ED25A48C-3978-4A52-A1AB-F53A4586A34F}">
  <ds:schemaRefs>
    <ds:schemaRef ds:uri="ESRI.ArcGIS.Mapping.OfficeIntegration.PowerPointInfo"/>
  </ds:schemaRefs>
</ds:datastoreItem>
</file>

<file path=customXml/itemProps37.xml><?xml version="1.0" encoding="utf-8"?>
<ds:datastoreItem xmlns:ds="http://schemas.openxmlformats.org/officeDocument/2006/customXml" ds:itemID="{127FB986-1C2C-4C23-812D-4B430E3A812C}">
  <ds:schemaRefs>
    <ds:schemaRef ds:uri="456be63c-32a5-4b1d-868d-e0c78dd22f46"/>
    <ds:schemaRef ds:uri="4ffa91fb-a0ff-4ac5-b2db-65c790d184a4"/>
    <ds:schemaRef ds:uri="b2732132-b116-459d-a890-3789cd208d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38.xml><?xml version="1.0" encoding="utf-8"?>
<ds:datastoreItem xmlns:ds="http://schemas.openxmlformats.org/officeDocument/2006/customXml" ds:itemID="{8AB1704E-EF40-421B-985C-6B8F84040B33}">
  <ds:schemaRefs>
    <ds:schemaRef ds:uri="ESRI.ArcGIS.Mapping.OfficeIntegration.PowerPointInfo"/>
  </ds:schemaRefs>
</ds:datastoreItem>
</file>

<file path=customXml/itemProps39.xml><?xml version="1.0" encoding="utf-8"?>
<ds:datastoreItem xmlns:ds="http://schemas.openxmlformats.org/officeDocument/2006/customXml" ds:itemID="{B49758AC-9C94-4324-9A2F-E1219F058207}">
  <ds:schemaRefs>
    <ds:schemaRef ds:uri="ESRI.ArcGIS.Mapping.OfficeIntegration.PowerPointInfo"/>
  </ds:schemaRefs>
</ds:datastoreItem>
</file>

<file path=customXml/itemProps4.xml><?xml version="1.0" encoding="utf-8"?>
<ds:datastoreItem xmlns:ds="http://schemas.openxmlformats.org/officeDocument/2006/customXml" ds:itemID="{22FD9C0D-611D-4257-A641-2084F0F2B071}">
  <ds:schemaRefs>
    <ds:schemaRef ds:uri="ESRI.ArcGIS.Mapping.OfficeIntegration.PowerPointInfo"/>
  </ds:schemaRefs>
</ds:datastoreItem>
</file>

<file path=customXml/itemProps40.xml><?xml version="1.0" encoding="utf-8"?>
<ds:datastoreItem xmlns:ds="http://schemas.openxmlformats.org/officeDocument/2006/customXml" ds:itemID="{DAB48D15-37DF-4B0F-BC1A-568611F835B9}">
  <ds:schemaRefs>
    <ds:schemaRef ds:uri="ESRI.ArcGIS.Mapping.OfficeIntegration.PowerPointInfo"/>
  </ds:schemaRefs>
</ds:datastoreItem>
</file>

<file path=customXml/itemProps41.xml><?xml version="1.0" encoding="utf-8"?>
<ds:datastoreItem xmlns:ds="http://schemas.openxmlformats.org/officeDocument/2006/customXml" ds:itemID="{0F50A1C3-9C4D-42D9-9162-68A910566411}">
  <ds:schemaRefs>
    <ds:schemaRef ds:uri="ESRI.ArcGIS.Mapping.OfficeIntegration.PowerPointInfo"/>
  </ds:schemaRefs>
</ds:datastoreItem>
</file>

<file path=customXml/itemProps42.xml><?xml version="1.0" encoding="utf-8"?>
<ds:datastoreItem xmlns:ds="http://schemas.openxmlformats.org/officeDocument/2006/customXml" ds:itemID="{32388212-650E-4FF6-9C94-C856ECBDDD24}">
  <ds:schemaRefs>
    <ds:schemaRef ds:uri="ESRI.ArcGIS.Mapping.OfficeIntegration.PowerPointInfo"/>
  </ds:schemaRefs>
</ds:datastoreItem>
</file>

<file path=customXml/itemProps43.xml><?xml version="1.0" encoding="utf-8"?>
<ds:datastoreItem xmlns:ds="http://schemas.openxmlformats.org/officeDocument/2006/customXml" ds:itemID="{5F93FC5D-7069-42A3-A465-F35FD86593A5}">
  <ds:schemaRefs>
    <ds:schemaRef ds:uri="ESRI.ArcGIS.Mapping.OfficeIntegration.PowerPointInfo"/>
  </ds:schemaRefs>
</ds:datastoreItem>
</file>

<file path=customXml/itemProps44.xml><?xml version="1.0" encoding="utf-8"?>
<ds:datastoreItem xmlns:ds="http://schemas.openxmlformats.org/officeDocument/2006/customXml" ds:itemID="{BFDA0E5F-0570-44E8-80D8-8D20D462E327}">
  <ds:schemaRefs>
    <ds:schemaRef ds:uri="ESRI.ArcGIS.Mapping.OfficeIntegration.PowerPointInfo"/>
  </ds:schemaRefs>
</ds:datastoreItem>
</file>

<file path=customXml/itemProps45.xml><?xml version="1.0" encoding="utf-8"?>
<ds:datastoreItem xmlns:ds="http://schemas.openxmlformats.org/officeDocument/2006/customXml" ds:itemID="{F4F8B554-F3D0-4B35-A31E-377425BC0ADE}">
  <ds:schemaRefs>
    <ds:schemaRef ds:uri="ESRI.ArcGIS.Mapping.OfficeIntegration.PowerPointInfo"/>
  </ds:schemaRefs>
</ds:datastoreItem>
</file>

<file path=customXml/itemProps46.xml><?xml version="1.0" encoding="utf-8"?>
<ds:datastoreItem xmlns:ds="http://schemas.openxmlformats.org/officeDocument/2006/customXml" ds:itemID="{7B50C22F-8174-46BC-A902-A6724D037257}">
  <ds:schemaRefs>
    <ds:schemaRef ds:uri="ESRI.ArcGIS.Mapping.OfficeIntegration.PowerPointInfo"/>
  </ds:schemaRefs>
</ds:datastoreItem>
</file>

<file path=customXml/itemProps47.xml><?xml version="1.0" encoding="utf-8"?>
<ds:datastoreItem xmlns:ds="http://schemas.openxmlformats.org/officeDocument/2006/customXml" ds:itemID="{9E26959A-DB0C-4B6C-AA91-388976B422B7}">
  <ds:schemaRefs>
    <ds:schemaRef ds:uri="ESRI.ArcGIS.Mapping.OfficeIntegration.PowerPointInfo"/>
  </ds:schemaRefs>
</ds:datastoreItem>
</file>

<file path=customXml/itemProps48.xml><?xml version="1.0" encoding="utf-8"?>
<ds:datastoreItem xmlns:ds="http://schemas.openxmlformats.org/officeDocument/2006/customXml" ds:itemID="{6A4B4C0B-7D1C-4163-87AA-D821F507FB2E}">
  <ds:schemaRefs>
    <ds:schemaRef ds:uri="ESRI.ArcGIS.Mapping.OfficeIntegration.PowerPointInfo"/>
  </ds:schemaRefs>
</ds:datastoreItem>
</file>

<file path=customXml/itemProps49.xml><?xml version="1.0" encoding="utf-8"?>
<ds:datastoreItem xmlns:ds="http://schemas.openxmlformats.org/officeDocument/2006/customXml" ds:itemID="{6922AFBB-AF65-4FDE-B3A6-893F6951FA26}">
  <ds:schemaRefs>
    <ds:schemaRef ds:uri="ESRI.ArcGIS.Mapping.OfficeIntegration.PowerPointInfo"/>
  </ds:schemaRefs>
</ds:datastoreItem>
</file>

<file path=customXml/itemProps5.xml><?xml version="1.0" encoding="utf-8"?>
<ds:datastoreItem xmlns:ds="http://schemas.openxmlformats.org/officeDocument/2006/customXml" ds:itemID="{AB92545B-C87D-44E3-9676-1E48494B1937}">
  <ds:schemaRefs>
    <ds:schemaRef ds:uri="ESRI.ArcGIS.Mapping.OfficeIntegration.PowerPointInfo"/>
  </ds:schemaRefs>
</ds:datastoreItem>
</file>

<file path=customXml/itemProps50.xml><?xml version="1.0" encoding="utf-8"?>
<ds:datastoreItem xmlns:ds="http://schemas.openxmlformats.org/officeDocument/2006/customXml" ds:itemID="{CA209A7A-911B-4EE0-949E-6EC979F9628A}">
  <ds:schemaRefs>
    <ds:schemaRef ds:uri="ESRI.ArcGIS.Mapping.OfficeIntegration.PowerPointInfo"/>
  </ds:schemaRefs>
</ds:datastoreItem>
</file>

<file path=customXml/itemProps51.xml><?xml version="1.0" encoding="utf-8"?>
<ds:datastoreItem xmlns:ds="http://schemas.openxmlformats.org/officeDocument/2006/customXml" ds:itemID="{01921424-EDBE-4ACF-9A4E-C7DC74B48810}">
  <ds:schemaRefs>
    <ds:schemaRef ds:uri="ESRI.ArcGIS.Mapping.OfficeIntegration.PowerPointInfo"/>
  </ds:schemaRefs>
</ds:datastoreItem>
</file>

<file path=customXml/itemProps52.xml><?xml version="1.0" encoding="utf-8"?>
<ds:datastoreItem xmlns:ds="http://schemas.openxmlformats.org/officeDocument/2006/customXml" ds:itemID="{5FDD225A-A039-4BF2-B494-204A705DB456}">
  <ds:schemaRefs>
    <ds:schemaRef ds:uri="ESRI.ArcGIS.Mapping.OfficeIntegration.PowerPointInfo"/>
  </ds:schemaRefs>
</ds:datastoreItem>
</file>

<file path=customXml/itemProps53.xml><?xml version="1.0" encoding="utf-8"?>
<ds:datastoreItem xmlns:ds="http://schemas.openxmlformats.org/officeDocument/2006/customXml" ds:itemID="{CF904163-E6D0-446D-9837-00154F67241C}">
  <ds:schemaRefs>
    <ds:schemaRef ds:uri="ESRI.ArcGIS.Mapping.OfficeIntegration.PowerPointInfo"/>
  </ds:schemaRefs>
</ds:datastoreItem>
</file>

<file path=customXml/itemProps54.xml><?xml version="1.0" encoding="utf-8"?>
<ds:datastoreItem xmlns:ds="http://schemas.openxmlformats.org/officeDocument/2006/customXml" ds:itemID="{FFF290EF-9AB4-4CDB-B97C-8D94591C23F2}">
  <ds:schemaRefs>
    <ds:schemaRef ds:uri="ESRI.ArcGIS.Mapping.OfficeIntegration.PowerPointInfo"/>
  </ds:schemaRefs>
</ds:datastoreItem>
</file>

<file path=customXml/itemProps55.xml><?xml version="1.0" encoding="utf-8"?>
<ds:datastoreItem xmlns:ds="http://schemas.openxmlformats.org/officeDocument/2006/customXml" ds:itemID="{77814E14-B08A-4268-862D-E8259D19C18A}">
  <ds:schemaRefs>
    <ds:schemaRef ds:uri="ESRI.ArcGIS.Mapping.OfficeIntegration.PowerPointInfo"/>
  </ds:schemaRefs>
</ds:datastoreItem>
</file>

<file path=customXml/itemProps56.xml><?xml version="1.0" encoding="utf-8"?>
<ds:datastoreItem xmlns:ds="http://schemas.openxmlformats.org/officeDocument/2006/customXml" ds:itemID="{17EF33F2-5AD7-4854-87D2-E2A958D2A959}">
  <ds:schemaRefs>
    <ds:schemaRef ds:uri="ESRI.ArcGIS.Mapping.OfficeIntegration.PowerPointInfo"/>
  </ds:schemaRefs>
</ds:datastoreItem>
</file>

<file path=customXml/itemProps57.xml><?xml version="1.0" encoding="utf-8"?>
<ds:datastoreItem xmlns:ds="http://schemas.openxmlformats.org/officeDocument/2006/customXml" ds:itemID="{402EB532-CAC3-475F-B29E-697678143133}">
  <ds:schemaRefs>
    <ds:schemaRef ds:uri="http://purl.org/dc/dcmitype/"/>
    <ds:schemaRef ds:uri="http://schemas.microsoft.com/office/2006/metadata/properties"/>
    <ds:schemaRef ds:uri="http://schemas.microsoft.com/office/2006/documentManagement/types"/>
    <ds:schemaRef ds:uri="http://schemas.microsoft.com/sharepoint/v3"/>
    <ds:schemaRef ds:uri="http://www.w3.org/XML/1998/namespace"/>
    <ds:schemaRef ds:uri="http://schemas.microsoft.com/sharepoint/v3/fields"/>
    <ds:schemaRef ds:uri="http://schemas.microsoft.com/office/infopath/2007/PartnerControls"/>
    <ds:schemaRef ds:uri="http://schemas.openxmlformats.org/package/2006/metadata/core-properties"/>
    <ds:schemaRef ds:uri="http://schemas.microsoft.com/sharepoint.v3"/>
    <ds:schemaRef ds:uri="456be63c-32a5-4b1d-868d-e0c78dd22f46"/>
    <ds:schemaRef ds:uri="b2732132-b116-459d-a890-3789cd208da6"/>
    <ds:schemaRef ds:uri="4ffa91fb-a0ff-4ac5-b2db-65c790d184a4"/>
    <ds:schemaRef ds:uri="http://purl.org/dc/terms/"/>
    <ds:schemaRef ds:uri="http://purl.org/dc/elements/1.1/"/>
  </ds:schemaRefs>
</ds:datastoreItem>
</file>

<file path=customXml/itemProps58.xml><?xml version="1.0" encoding="utf-8"?>
<ds:datastoreItem xmlns:ds="http://schemas.openxmlformats.org/officeDocument/2006/customXml" ds:itemID="{E09072E0-1D99-4D93-ACB9-9AD6FD41788D}">
  <ds:schemaRefs>
    <ds:schemaRef ds:uri="ESRI.ArcGIS.Mapping.OfficeIntegration.PowerPointInfo"/>
  </ds:schemaRefs>
</ds:datastoreItem>
</file>

<file path=customXml/itemProps59.xml><?xml version="1.0" encoding="utf-8"?>
<ds:datastoreItem xmlns:ds="http://schemas.openxmlformats.org/officeDocument/2006/customXml" ds:itemID="{C93A8D36-171E-447A-8C89-58F97232A33B}">
  <ds:schemaRefs>
    <ds:schemaRef ds:uri="ESRI.ArcGIS.Mapping.OfficeIntegration.PowerPointInfo"/>
  </ds:schemaRefs>
</ds:datastoreItem>
</file>

<file path=customXml/itemProps6.xml><?xml version="1.0" encoding="utf-8"?>
<ds:datastoreItem xmlns:ds="http://schemas.openxmlformats.org/officeDocument/2006/customXml" ds:itemID="{A999C49A-B120-428D-B20B-765CFBA30323}">
  <ds:schemaRefs>
    <ds:schemaRef ds:uri="ESRI.ArcGIS.Mapping.OfficeIntegration.PowerPointInfo"/>
  </ds:schemaRefs>
</ds:datastoreItem>
</file>

<file path=customXml/itemProps60.xml><?xml version="1.0" encoding="utf-8"?>
<ds:datastoreItem xmlns:ds="http://schemas.openxmlformats.org/officeDocument/2006/customXml" ds:itemID="{D877E483-D8BA-473B-88E1-FB91AFCBA5F0}">
  <ds:schemaRefs>
    <ds:schemaRef ds:uri="ESRI.ArcGIS.Mapping.OfficeIntegration.PowerPointInfo"/>
  </ds:schemaRefs>
</ds:datastoreItem>
</file>

<file path=customXml/itemProps61.xml><?xml version="1.0" encoding="utf-8"?>
<ds:datastoreItem xmlns:ds="http://schemas.openxmlformats.org/officeDocument/2006/customXml" ds:itemID="{624A5600-3691-4DAF-A602-65EE3E501A5F}">
  <ds:schemaRefs>
    <ds:schemaRef ds:uri="ESRI.ArcGIS.Mapping.OfficeIntegration.PowerPointInfo"/>
  </ds:schemaRefs>
</ds:datastoreItem>
</file>

<file path=customXml/itemProps62.xml><?xml version="1.0" encoding="utf-8"?>
<ds:datastoreItem xmlns:ds="http://schemas.openxmlformats.org/officeDocument/2006/customXml" ds:itemID="{EB9BF3FB-EDB4-46BE-85FA-54B2C6D06AB6}">
  <ds:schemaRefs>
    <ds:schemaRef ds:uri="ESRI.ArcGIS.Mapping.OfficeIntegration.PowerPointInfo"/>
  </ds:schemaRefs>
</ds:datastoreItem>
</file>

<file path=customXml/itemProps63.xml><?xml version="1.0" encoding="utf-8"?>
<ds:datastoreItem xmlns:ds="http://schemas.openxmlformats.org/officeDocument/2006/customXml" ds:itemID="{8BEA04BE-D3C0-4879-9A4C-4C5B4F462E5E}">
  <ds:schemaRefs>
    <ds:schemaRef ds:uri="ESRI.ArcGIS.Mapping.OfficeIntegration.PowerPointInfo"/>
  </ds:schemaRefs>
</ds:datastoreItem>
</file>

<file path=customXml/itemProps64.xml><?xml version="1.0" encoding="utf-8"?>
<ds:datastoreItem xmlns:ds="http://schemas.openxmlformats.org/officeDocument/2006/customXml" ds:itemID="{4323D23F-D73B-4C03-B963-B9242093B222}">
  <ds:schemaRefs>
    <ds:schemaRef ds:uri="ESRI.ArcGIS.Mapping.OfficeIntegration.PowerPointInfo"/>
  </ds:schemaRefs>
</ds:datastoreItem>
</file>

<file path=customXml/itemProps65.xml><?xml version="1.0" encoding="utf-8"?>
<ds:datastoreItem xmlns:ds="http://schemas.openxmlformats.org/officeDocument/2006/customXml" ds:itemID="{CF86BEB8-2531-4E03-81BE-53EFB55DE32A}">
  <ds:schemaRefs>
    <ds:schemaRef ds:uri="ESRI.ArcGIS.Mapping.OfficeIntegration.PowerPointInfo"/>
  </ds:schemaRefs>
</ds:datastoreItem>
</file>

<file path=customXml/itemProps66.xml><?xml version="1.0" encoding="utf-8"?>
<ds:datastoreItem xmlns:ds="http://schemas.openxmlformats.org/officeDocument/2006/customXml" ds:itemID="{6B849DC8-670B-40F8-979C-2976061F30D3}">
  <ds:schemaRefs>
    <ds:schemaRef ds:uri="ESRI.ArcGIS.Mapping.OfficeIntegration.PowerPointInfo"/>
  </ds:schemaRefs>
</ds:datastoreItem>
</file>

<file path=customXml/itemProps67.xml><?xml version="1.0" encoding="utf-8"?>
<ds:datastoreItem xmlns:ds="http://schemas.openxmlformats.org/officeDocument/2006/customXml" ds:itemID="{1D56FAB1-377C-49DF-A7EA-3FFD2CCBCBAE}">
  <ds:schemaRefs>
    <ds:schemaRef ds:uri="ESRI.ArcGIS.Mapping.OfficeIntegration.PowerPointInfo"/>
  </ds:schemaRefs>
</ds:datastoreItem>
</file>

<file path=customXml/itemProps68.xml><?xml version="1.0" encoding="utf-8"?>
<ds:datastoreItem xmlns:ds="http://schemas.openxmlformats.org/officeDocument/2006/customXml" ds:itemID="{FBBCB589-FF14-4D99-812E-0FE0DA89106F}">
  <ds:schemaRefs>
    <ds:schemaRef ds:uri="ESRI.ArcGIS.Mapping.OfficeIntegration.PowerPointInfo"/>
  </ds:schemaRefs>
</ds:datastoreItem>
</file>

<file path=customXml/itemProps69.xml><?xml version="1.0" encoding="utf-8"?>
<ds:datastoreItem xmlns:ds="http://schemas.openxmlformats.org/officeDocument/2006/customXml" ds:itemID="{580B28DB-5345-40A6-A224-9D1DBFC667EE}">
  <ds:schemaRefs>
    <ds:schemaRef ds:uri="ESRI.ArcGIS.Mapping.OfficeIntegration.PowerPointInfo"/>
  </ds:schemaRefs>
</ds:datastoreItem>
</file>

<file path=customXml/itemProps7.xml><?xml version="1.0" encoding="utf-8"?>
<ds:datastoreItem xmlns:ds="http://schemas.openxmlformats.org/officeDocument/2006/customXml" ds:itemID="{AACED89B-410C-47BC-B819-FBD31EB7FF72}">
  <ds:schemaRefs>
    <ds:schemaRef ds:uri="ESRI.ArcGIS.Mapping.OfficeIntegration.PowerPointInfo"/>
  </ds:schemaRefs>
</ds:datastoreItem>
</file>

<file path=customXml/itemProps70.xml><?xml version="1.0" encoding="utf-8"?>
<ds:datastoreItem xmlns:ds="http://schemas.openxmlformats.org/officeDocument/2006/customXml" ds:itemID="{7D87839A-7AE9-4326-8D74-8F193FED9428}">
  <ds:schemaRefs>
    <ds:schemaRef ds:uri="ESRI.ArcGIS.Mapping.OfficeIntegration.PowerPointInfo"/>
  </ds:schemaRefs>
</ds:datastoreItem>
</file>

<file path=customXml/itemProps71.xml><?xml version="1.0" encoding="utf-8"?>
<ds:datastoreItem xmlns:ds="http://schemas.openxmlformats.org/officeDocument/2006/customXml" ds:itemID="{B9DE324B-410E-475D-A3F3-68BADFBD3848}">
  <ds:schemaRefs>
    <ds:schemaRef ds:uri="ESRI.ArcGIS.Mapping.OfficeIntegration.PowerPointInfo"/>
  </ds:schemaRefs>
</ds:datastoreItem>
</file>

<file path=customXml/itemProps72.xml><?xml version="1.0" encoding="utf-8"?>
<ds:datastoreItem xmlns:ds="http://schemas.openxmlformats.org/officeDocument/2006/customXml" ds:itemID="{68D3E2AC-85A8-4E94-9AB6-5DC486D22B42}">
  <ds:schemaRefs>
    <ds:schemaRef ds:uri="ESRI.ArcGIS.Mapping.OfficeIntegration.PowerPointInfo"/>
  </ds:schemaRefs>
</ds:datastoreItem>
</file>

<file path=customXml/itemProps73.xml><?xml version="1.0" encoding="utf-8"?>
<ds:datastoreItem xmlns:ds="http://schemas.openxmlformats.org/officeDocument/2006/customXml" ds:itemID="{88632C2C-5CFF-4371-8258-9A62E15EE54B}">
  <ds:schemaRefs>
    <ds:schemaRef ds:uri="ESRI.ArcGIS.Mapping.OfficeIntegration.PowerPointInfo"/>
  </ds:schemaRefs>
</ds:datastoreItem>
</file>

<file path=customXml/itemProps74.xml><?xml version="1.0" encoding="utf-8"?>
<ds:datastoreItem xmlns:ds="http://schemas.openxmlformats.org/officeDocument/2006/customXml" ds:itemID="{3AD54289-4443-41BF-8C3F-F602A42C7FB6}">
  <ds:schemaRefs>
    <ds:schemaRef ds:uri="ESRI.ArcGIS.Mapping.OfficeIntegration.PowerPointInfo"/>
  </ds:schemaRefs>
</ds:datastoreItem>
</file>

<file path=customXml/itemProps75.xml><?xml version="1.0" encoding="utf-8"?>
<ds:datastoreItem xmlns:ds="http://schemas.openxmlformats.org/officeDocument/2006/customXml" ds:itemID="{24E8B66C-ECD5-4A25-AF56-5F164C7343F9}">
  <ds:schemaRefs>
    <ds:schemaRef ds:uri="ESRI.ArcGIS.Mapping.OfficeIntegration.PowerPointInfo"/>
  </ds:schemaRefs>
</ds:datastoreItem>
</file>

<file path=customXml/itemProps76.xml><?xml version="1.0" encoding="utf-8"?>
<ds:datastoreItem xmlns:ds="http://schemas.openxmlformats.org/officeDocument/2006/customXml" ds:itemID="{D0AC8417-E4C0-4E8B-B449-991A5F1F28A2}">
  <ds:schemaRefs>
    <ds:schemaRef ds:uri="ESRI.ArcGIS.Mapping.OfficeIntegration.PowerPointInfo"/>
  </ds:schemaRefs>
</ds:datastoreItem>
</file>

<file path=customXml/itemProps77.xml><?xml version="1.0" encoding="utf-8"?>
<ds:datastoreItem xmlns:ds="http://schemas.openxmlformats.org/officeDocument/2006/customXml" ds:itemID="{286F1B3F-DFF5-442E-BA66-642AE8E20103}">
  <ds:schemaRefs>
    <ds:schemaRef ds:uri="ESRI.ArcGIS.Mapping.OfficeIntegration.PowerPointInfo"/>
  </ds:schemaRefs>
</ds:datastoreItem>
</file>

<file path=customXml/itemProps78.xml><?xml version="1.0" encoding="utf-8"?>
<ds:datastoreItem xmlns:ds="http://schemas.openxmlformats.org/officeDocument/2006/customXml" ds:itemID="{E99C25D3-3CB5-41D0-AC91-6A47EF25214F}">
  <ds:schemaRefs>
    <ds:schemaRef ds:uri="ESRI.ArcGIS.Mapping.OfficeIntegration.PowerPointInfo"/>
  </ds:schemaRefs>
</ds:datastoreItem>
</file>

<file path=customXml/itemProps79.xml><?xml version="1.0" encoding="utf-8"?>
<ds:datastoreItem xmlns:ds="http://schemas.openxmlformats.org/officeDocument/2006/customXml" ds:itemID="{A77D3FD3-EEDA-49CE-946D-8F0A2D6F4875}">
  <ds:schemaRefs>
    <ds:schemaRef ds:uri="ESRI.ArcGIS.Mapping.OfficeIntegration.PowerPointInfo"/>
  </ds:schemaRefs>
</ds:datastoreItem>
</file>

<file path=customXml/itemProps8.xml><?xml version="1.0" encoding="utf-8"?>
<ds:datastoreItem xmlns:ds="http://schemas.openxmlformats.org/officeDocument/2006/customXml" ds:itemID="{396598DA-EBE0-477C-9EB8-E6EF44EFE2CF}">
  <ds:schemaRefs>
    <ds:schemaRef ds:uri="Microsoft.SharePoint.Taxonomy.ContentTypeSync"/>
  </ds:schemaRefs>
</ds:datastoreItem>
</file>

<file path=customXml/itemProps80.xml><?xml version="1.0" encoding="utf-8"?>
<ds:datastoreItem xmlns:ds="http://schemas.openxmlformats.org/officeDocument/2006/customXml" ds:itemID="{0F2AAA81-6DC7-4689-A7B7-B8A99EE7590C}">
  <ds:schemaRefs>
    <ds:schemaRef ds:uri="ESRI.ArcGIS.Mapping.OfficeIntegration.PowerPointInfo"/>
  </ds:schemaRefs>
</ds:datastoreItem>
</file>

<file path=customXml/itemProps9.xml><?xml version="1.0" encoding="utf-8"?>
<ds:datastoreItem xmlns:ds="http://schemas.openxmlformats.org/officeDocument/2006/customXml" ds:itemID="{419253E3-50D2-4000-89EE-97CA5F5B4F1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Blue banded nature presentation with mountain sunrise photo (widescreen)</Template>
  <TotalTime>5362</TotalTime>
  <Words>2026</Words>
  <Application>Microsoft Office PowerPoint</Application>
  <PresentationFormat>Widescreen</PresentationFormat>
  <Paragraphs>194</Paragraphs>
  <Slides>14</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Arial Rounded MT Bold</vt:lpstr>
      <vt:lpstr>Calibri</vt:lpstr>
      <vt:lpstr>Calibri Light</vt:lpstr>
      <vt:lpstr>Century Gothic</vt:lpstr>
      <vt:lpstr>Corbel</vt:lpstr>
      <vt:lpstr>Euphemia</vt:lpstr>
      <vt:lpstr>Graphik</vt:lpstr>
      <vt:lpstr>Impact</vt:lpstr>
      <vt:lpstr>Open Sans</vt:lpstr>
      <vt:lpstr>Wingdings</vt:lpstr>
      <vt:lpstr>Banded Design Blue 16x9</vt:lpstr>
      <vt:lpstr> The Case for Action on Methane in Central Asia  (&amp; Some Resources to Help)  Denise Mulholland Lead, International Methane Team Director, Global Methane Initiative Secretariat US Environmental Protection Agency  7 November 2023 </vt:lpstr>
      <vt:lpstr>Global Greenhouse Gas Emissions and Methane</vt:lpstr>
      <vt:lpstr>Central Asia and Climate Change </vt:lpstr>
      <vt:lpstr>Methane and Air Quality</vt:lpstr>
      <vt:lpstr>Why Methane Matters</vt:lpstr>
      <vt:lpstr>Kazakhstan Methane Emissions and Reduction Potential </vt:lpstr>
      <vt:lpstr>What’s needed? Policies, Measures and Technical Capacity</vt:lpstr>
      <vt:lpstr>Global Methane Pledge as a Driver</vt:lpstr>
      <vt:lpstr>Global Methane Initiative (GMI)  </vt:lpstr>
      <vt:lpstr>GMI Actions and Resources to Support Methane Reductions</vt:lpstr>
      <vt:lpstr>New! GMI Policymaker’s Framework for Addressing Methane Emissions</vt:lpstr>
      <vt:lpstr>New! Methane Abatement for Oil and Gas:  Handbook for Policymakers</vt:lpstr>
      <vt:lpstr>Save the date!  2024 Global Methane Forum: Mobilizing Methane Action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Bachman, Chris</dc:creator>
  <cp:lastModifiedBy>Eng, Victoria</cp:lastModifiedBy>
  <cp:revision>26</cp:revision>
  <cp:lastPrinted>2019-05-23T13:02:26Z</cp:lastPrinted>
  <dcterms:created xsi:type="dcterms:W3CDTF">2019-05-03T16:28:01Z</dcterms:created>
  <dcterms:modified xsi:type="dcterms:W3CDTF">2023-12-08T14:48:59Z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113400</vt:r8>
  </property>
  <property fmtid="{D5CDD505-2E9C-101B-9397-08002B2CF9AE}" pid="3" name="ContentTypeId">
    <vt:lpwstr>0x010100F45F03BB58BF3F45ADAD0967506DC095</vt:lpwstr>
  </property>
  <property fmtid="{D5CDD505-2E9C-101B-9397-08002B2CF9AE}" pid="4" name="TaxKeyword">
    <vt:lpwstr/>
  </property>
  <property fmtid="{D5CDD505-2E9C-101B-9397-08002B2CF9AE}" pid="5" name="Document Type">
    <vt:lpwstr/>
  </property>
  <property fmtid="{D5CDD505-2E9C-101B-9397-08002B2CF9AE}" pid="6" name="e3f09c3df709400db2417a7161762d62">
    <vt:lpwstr/>
  </property>
  <property fmtid="{D5CDD505-2E9C-101B-9397-08002B2CF9AE}" pid="7" name="EPA_x0020_Subject">
    <vt:lpwstr/>
  </property>
  <property fmtid="{D5CDD505-2E9C-101B-9397-08002B2CF9AE}" pid="8" name="EPA Subject">
    <vt:lpwstr/>
  </property>
  <property fmtid="{D5CDD505-2E9C-101B-9397-08002B2CF9AE}" pid="9" name="MediaServiceImageTags">
    <vt:lpwstr/>
  </property>
</Properties>
</file>